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198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9D05930-893A-4A9F-9EFB-900B42C7BEA9}"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5DC6B-AA9B-4E30-9736-2214FB0E5930}"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6122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B9D05930-893A-4A9F-9EFB-900B42C7BEA9}" type="datetimeFigureOut">
              <a:rPr lang="en-US" smtClean="0"/>
              <a:t>5/1/2019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F5DC6B-AA9B-4E30-9736-2214FB0E5930}" type="slidenum">
              <a:rPr lang="en-US" smtClean="0"/>
              <a:t>‹#›</a:t>
            </a:fld>
            <a:endParaRPr lang="en-US"/>
          </a:p>
        </p:txBody>
      </p:sp>
    </p:spTree>
    <p:extLst>
      <p:ext uri="{BB962C8B-B14F-4D97-AF65-F5344CB8AC3E}">
        <p14:creationId xmlns:p14="http://schemas.microsoft.com/office/powerpoint/2010/main" val="1879332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D05930-893A-4A9F-9EFB-900B42C7BEA9}"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5DC6B-AA9B-4E30-9736-2214FB0E5930}" type="slidenum">
              <a:rPr lang="en-US" smtClean="0"/>
              <a:t>‹#›</a:t>
            </a:fld>
            <a:endParaRPr lang="en-US"/>
          </a:p>
        </p:txBody>
      </p:sp>
    </p:spTree>
    <p:extLst>
      <p:ext uri="{BB962C8B-B14F-4D97-AF65-F5344CB8AC3E}">
        <p14:creationId xmlns:p14="http://schemas.microsoft.com/office/powerpoint/2010/main" val="3740451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D05930-893A-4A9F-9EFB-900B42C7BEA9}"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5DC6B-AA9B-4E30-9736-2214FB0E5930}"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137802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D05930-893A-4A9F-9EFB-900B42C7BEA9}"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5DC6B-AA9B-4E30-9736-2214FB0E5930}" type="slidenum">
              <a:rPr lang="en-US" smtClean="0"/>
              <a:t>‹#›</a:t>
            </a:fld>
            <a:endParaRPr lang="en-US"/>
          </a:p>
        </p:txBody>
      </p:sp>
    </p:spTree>
    <p:extLst>
      <p:ext uri="{BB962C8B-B14F-4D97-AF65-F5344CB8AC3E}">
        <p14:creationId xmlns:p14="http://schemas.microsoft.com/office/powerpoint/2010/main" val="3651033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D05930-893A-4A9F-9EFB-900B42C7BEA9}"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5DC6B-AA9B-4E30-9736-2214FB0E5930}"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329844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D05930-893A-4A9F-9EFB-900B42C7BEA9}"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5DC6B-AA9B-4E30-9736-2214FB0E5930}" type="slidenum">
              <a:rPr lang="en-US" smtClean="0"/>
              <a:t>‹#›</a:t>
            </a:fld>
            <a:endParaRPr lang="en-US"/>
          </a:p>
        </p:txBody>
      </p:sp>
    </p:spTree>
    <p:extLst>
      <p:ext uri="{BB962C8B-B14F-4D97-AF65-F5344CB8AC3E}">
        <p14:creationId xmlns:p14="http://schemas.microsoft.com/office/powerpoint/2010/main" val="3758212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D05930-893A-4A9F-9EFB-900B42C7BEA9}"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5DC6B-AA9B-4E30-9736-2214FB0E5930}" type="slidenum">
              <a:rPr lang="en-US" smtClean="0"/>
              <a:t>‹#›</a:t>
            </a:fld>
            <a:endParaRPr lang="en-US"/>
          </a:p>
        </p:txBody>
      </p:sp>
    </p:spTree>
    <p:extLst>
      <p:ext uri="{BB962C8B-B14F-4D97-AF65-F5344CB8AC3E}">
        <p14:creationId xmlns:p14="http://schemas.microsoft.com/office/powerpoint/2010/main" val="1137277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D05930-893A-4A9F-9EFB-900B42C7BEA9}"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5DC6B-AA9B-4E30-9736-2214FB0E5930}" type="slidenum">
              <a:rPr lang="en-US" smtClean="0"/>
              <a:t>‹#›</a:t>
            </a:fld>
            <a:endParaRPr lang="en-US"/>
          </a:p>
        </p:txBody>
      </p:sp>
    </p:spTree>
    <p:extLst>
      <p:ext uri="{BB962C8B-B14F-4D97-AF65-F5344CB8AC3E}">
        <p14:creationId xmlns:p14="http://schemas.microsoft.com/office/powerpoint/2010/main" val="2284707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D05930-893A-4A9F-9EFB-900B42C7BEA9}"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5DC6B-AA9B-4E30-9736-2214FB0E5930}" type="slidenum">
              <a:rPr lang="en-US" smtClean="0"/>
              <a:t>‹#›</a:t>
            </a:fld>
            <a:endParaRPr lang="en-US"/>
          </a:p>
        </p:txBody>
      </p:sp>
    </p:spTree>
    <p:extLst>
      <p:ext uri="{BB962C8B-B14F-4D97-AF65-F5344CB8AC3E}">
        <p14:creationId xmlns:p14="http://schemas.microsoft.com/office/powerpoint/2010/main" val="2505441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D05930-893A-4A9F-9EFB-900B42C7BEA9}"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5DC6B-AA9B-4E30-9736-2214FB0E5930}" type="slidenum">
              <a:rPr lang="en-US" smtClean="0"/>
              <a:t>‹#›</a:t>
            </a:fld>
            <a:endParaRPr lang="en-US"/>
          </a:p>
        </p:txBody>
      </p:sp>
    </p:spTree>
    <p:extLst>
      <p:ext uri="{BB962C8B-B14F-4D97-AF65-F5344CB8AC3E}">
        <p14:creationId xmlns:p14="http://schemas.microsoft.com/office/powerpoint/2010/main" val="437846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D05930-893A-4A9F-9EFB-900B42C7BEA9}" type="datetimeFigureOut">
              <a:rPr lang="en-US" smtClean="0"/>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5DC6B-AA9B-4E30-9736-2214FB0E5930}" type="slidenum">
              <a:rPr lang="en-US" smtClean="0"/>
              <a:t>‹#›</a:t>
            </a:fld>
            <a:endParaRPr lang="en-US"/>
          </a:p>
        </p:txBody>
      </p:sp>
    </p:spTree>
    <p:extLst>
      <p:ext uri="{BB962C8B-B14F-4D97-AF65-F5344CB8AC3E}">
        <p14:creationId xmlns:p14="http://schemas.microsoft.com/office/powerpoint/2010/main" val="324725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D05930-893A-4A9F-9EFB-900B42C7BEA9}" type="datetimeFigureOut">
              <a:rPr lang="en-US" smtClean="0"/>
              <a:t>5/1/2019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F5DC6B-AA9B-4E30-9736-2214FB0E5930}" type="slidenum">
              <a:rPr lang="en-US" smtClean="0"/>
              <a:t>‹#›</a:t>
            </a:fld>
            <a:endParaRPr lang="en-US"/>
          </a:p>
        </p:txBody>
      </p:sp>
    </p:spTree>
    <p:extLst>
      <p:ext uri="{BB962C8B-B14F-4D97-AF65-F5344CB8AC3E}">
        <p14:creationId xmlns:p14="http://schemas.microsoft.com/office/powerpoint/2010/main" val="3568933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9D05930-893A-4A9F-9EFB-900B42C7BEA9}" type="datetimeFigureOut">
              <a:rPr lang="en-US" smtClean="0"/>
              <a:t>5/1/2019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F5DC6B-AA9B-4E30-9736-2214FB0E5930}" type="slidenum">
              <a:rPr lang="en-US" smtClean="0"/>
              <a:t>‹#›</a:t>
            </a:fld>
            <a:endParaRPr lang="en-US"/>
          </a:p>
        </p:txBody>
      </p:sp>
    </p:spTree>
    <p:extLst>
      <p:ext uri="{BB962C8B-B14F-4D97-AF65-F5344CB8AC3E}">
        <p14:creationId xmlns:p14="http://schemas.microsoft.com/office/powerpoint/2010/main" val="4028304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D05930-893A-4A9F-9EFB-900B42C7BEA9}" type="datetimeFigureOut">
              <a:rPr lang="en-US" smtClean="0"/>
              <a:t>5/1/2019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F5DC6B-AA9B-4E30-9736-2214FB0E5930}" type="slidenum">
              <a:rPr lang="en-US" smtClean="0"/>
              <a:t>‹#›</a:t>
            </a:fld>
            <a:endParaRPr lang="en-US"/>
          </a:p>
        </p:txBody>
      </p:sp>
    </p:spTree>
    <p:extLst>
      <p:ext uri="{BB962C8B-B14F-4D97-AF65-F5344CB8AC3E}">
        <p14:creationId xmlns:p14="http://schemas.microsoft.com/office/powerpoint/2010/main" val="2839921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9D05930-893A-4A9F-9EFB-900B42C7BEA9}" type="datetimeFigureOut">
              <a:rPr lang="en-US" smtClean="0"/>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5DC6B-AA9B-4E30-9736-2214FB0E5930}" type="slidenum">
              <a:rPr lang="en-US" smtClean="0"/>
              <a:t>‹#›</a:t>
            </a:fld>
            <a:endParaRPr lang="en-US"/>
          </a:p>
        </p:txBody>
      </p:sp>
    </p:spTree>
    <p:extLst>
      <p:ext uri="{BB962C8B-B14F-4D97-AF65-F5344CB8AC3E}">
        <p14:creationId xmlns:p14="http://schemas.microsoft.com/office/powerpoint/2010/main" val="1963637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9D05930-893A-4A9F-9EFB-900B42C7BEA9}" type="datetimeFigureOut">
              <a:rPr lang="en-US" smtClean="0"/>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5DC6B-AA9B-4E30-9736-2214FB0E5930}" type="slidenum">
              <a:rPr lang="en-US" smtClean="0"/>
              <a:t>‹#›</a:t>
            </a:fld>
            <a:endParaRPr lang="en-US"/>
          </a:p>
        </p:txBody>
      </p:sp>
    </p:spTree>
    <p:extLst>
      <p:ext uri="{BB962C8B-B14F-4D97-AF65-F5344CB8AC3E}">
        <p14:creationId xmlns:p14="http://schemas.microsoft.com/office/powerpoint/2010/main" val="3948322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9D05930-893A-4A9F-9EFB-900B42C7BEA9}" type="datetimeFigureOut">
              <a:rPr lang="en-US" smtClean="0"/>
              <a:t>5/1/2019</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B1F5DC6B-AA9B-4E30-9736-2214FB0E5930}" type="slidenum">
              <a:rPr lang="en-US" smtClean="0"/>
              <a:t>‹#›</a:t>
            </a:fld>
            <a:endParaRPr lang="en-US"/>
          </a:p>
        </p:txBody>
      </p:sp>
    </p:spTree>
    <p:extLst>
      <p:ext uri="{BB962C8B-B14F-4D97-AF65-F5344CB8AC3E}">
        <p14:creationId xmlns:p14="http://schemas.microsoft.com/office/powerpoint/2010/main" val="351269781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3.wmf"/></Relationships>
</file>

<file path=ppt/slides/_rels/slide2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0">
              <a:schemeClr val="bg2">
                <a:tint val="97000"/>
                <a:hueMod val="92000"/>
                <a:satMod val="169000"/>
                <a:lumMod val="164000"/>
              </a:schemeClr>
            </a:gs>
            <a:gs pos="81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132319" y="3541221"/>
            <a:ext cx="4804757" cy="2967643"/>
          </a:xfrm>
          <a:prstGeom prst="rect">
            <a:avLst/>
          </a:prstGeom>
          <a:noFill/>
          <a:ln>
            <a:noFill/>
          </a:ln>
        </p:spPr>
      </p:pic>
      <p:sp>
        <p:nvSpPr>
          <p:cNvPr id="14" name="TextBox 13"/>
          <p:cNvSpPr txBox="1"/>
          <p:nvPr/>
        </p:nvSpPr>
        <p:spPr>
          <a:xfrm>
            <a:off x="133004" y="105691"/>
            <a:ext cx="6417426" cy="6555641"/>
          </a:xfrm>
          <a:prstGeom prst="rect">
            <a:avLst/>
          </a:prstGeom>
          <a:noFill/>
        </p:spPr>
        <p:txBody>
          <a:bodyPr wrap="square" rtlCol="0">
            <a:spAutoFit/>
          </a:bodyPr>
          <a:lstStyle/>
          <a:p>
            <a:endParaRPr lang="en-US" sz="1600" dirty="0" smtClean="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In </a:t>
            </a:r>
            <a:r>
              <a:rPr lang="en-US" sz="1600" dirty="0">
                <a:latin typeface="Times New Roman" panose="02020603050405020304" pitchFamily="18" charset="0"/>
                <a:cs typeface="Times New Roman" panose="02020603050405020304" pitchFamily="18" charset="0"/>
              </a:rPr>
              <a:t>the URL address bar type </a:t>
            </a:r>
            <a:r>
              <a:rPr lang="en-US" sz="1600" u="sng" dirty="0">
                <a:latin typeface="Times New Roman" panose="02020603050405020304" pitchFamily="18" charset="0"/>
                <a:cs typeface="Times New Roman" panose="02020603050405020304" pitchFamily="18" charset="0"/>
              </a:rPr>
              <a:t>http://www.sims.psu.edu </a:t>
            </a:r>
            <a:r>
              <a:rPr lang="en-US" sz="1600" dirty="0">
                <a:latin typeface="Times New Roman" panose="02020603050405020304" pitchFamily="18" charset="0"/>
                <a:cs typeface="Times New Roman" panose="02020603050405020304" pitchFamily="18" charset="0"/>
              </a:rPr>
              <a:t>or double-click on the URL for </a:t>
            </a:r>
            <a:r>
              <a:rPr lang="en-US" sz="1600" b="1" i="1" dirty="0">
                <a:latin typeface="Times New Roman" panose="02020603050405020304" pitchFamily="18" charset="0"/>
                <a:cs typeface="Times New Roman" panose="02020603050405020304" pitchFamily="18" charset="0"/>
              </a:rPr>
              <a:t>SIMS </a:t>
            </a:r>
            <a:r>
              <a:rPr lang="en-US" sz="1600" dirty="0">
                <a:latin typeface="Times New Roman" panose="02020603050405020304" pitchFamily="18" charset="0"/>
                <a:cs typeface="Times New Roman" panose="02020603050405020304" pitchFamily="18" charset="0"/>
              </a:rPr>
              <a:t>that was sent to you in the email message acknowledging you have access to the application. The </a:t>
            </a:r>
            <a:r>
              <a:rPr lang="en-US" sz="1600" b="1" i="1" dirty="0">
                <a:latin typeface="Times New Roman" panose="02020603050405020304" pitchFamily="18" charset="0"/>
                <a:cs typeface="Times New Roman" panose="02020603050405020304" pitchFamily="18" charset="0"/>
              </a:rPr>
              <a:t>SIMS </a:t>
            </a:r>
            <a:r>
              <a:rPr lang="en-US" sz="1600" dirty="0">
                <a:latin typeface="Times New Roman" panose="02020603050405020304" pitchFamily="18" charset="0"/>
                <a:cs typeface="Times New Roman" panose="02020603050405020304" pitchFamily="18" charset="0"/>
              </a:rPr>
              <a:t>splash screen is displayed. 	</a:t>
            </a:r>
          </a:p>
          <a:p>
            <a:endParaRPr lang="en-US" sz="1600" dirty="0">
              <a:latin typeface="Times New Roman" panose="02020603050405020304" pitchFamily="18" charset="0"/>
              <a:cs typeface="Times New Roman" panose="02020603050405020304" pitchFamily="18" charset="0"/>
            </a:endParaRPr>
          </a:p>
          <a:p>
            <a:endParaRPr lang="en-US" sz="1600" dirty="0" smtClean="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smtClean="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r>
              <a:rPr lang="en-US" b="1" dirty="0"/>
              <a:t>Changing Content </a:t>
            </a:r>
            <a:r>
              <a:rPr lang="en-US" dirty="0"/>
              <a:t>	</a:t>
            </a:r>
          </a:p>
          <a:p>
            <a:endParaRPr lang="en-US" sz="1600" dirty="0">
              <a:latin typeface="Times New Roman" panose="02020603050405020304" pitchFamily="18" charset="0"/>
              <a:cs typeface="Times New Roman" panose="02020603050405020304" pitchFamily="18" charset="0"/>
            </a:endParaRPr>
          </a:p>
          <a:p>
            <a:pPr marL="342900" indent="-342900">
              <a:buAutoNum type="arabicPeriod"/>
            </a:pPr>
            <a:r>
              <a:rPr lang="en-US" sz="1600" dirty="0" smtClean="0">
                <a:latin typeface="Times New Roman" panose="02020603050405020304" pitchFamily="18" charset="0"/>
                <a:cs typeface="Times New Roman" panose="02020603050405020304" pitchFamily="18" charset="0"/>
              </a:rPr>
              <a:t>Start </a:t>
            </a:r>
            <a:r>
              <a:rPr lang="en-US" sz="1600" b="1" i="1" dirty="0">
                <a:latin typeface="Times New Roman" panose="02020603050405020304" pitchFamily="18" charset="0"/>
                <a:cs typeface="Times New Roman" panose="02020603050405020304" pitchFamily="18" charset="0"/>
              </a:rPr>
              <a:t>SIMS </a:t>
            </a:r>
            <a:r>
              <a:rPr lang="en-US" sz="1600" dirty="0">
                <a:latin typeface="Times New Roman" panose="02020603050405020304" pitchFamily="18" charset="0"/>
                <a:cs typeface="Times New Roman" panose="02020603050405020304" pitchFamily="18" charset="0"/>
              </a:rPr>
              <a:t>as described in Chapter 1. A Welcome Screen is displayed. Note that the example shown below may be different from your Welcome Screen dependent upon the personalization of your page. All users initially get Faculty Participation Executive Award Trend and faculty Participation Award Summary Reports. If you have negotiation manager access and are not defined as a faculty member, you will also have the Documents in Process Report. </a:t>
            </a:r>
          </a:p>
          <a:p>
            <a:pPr marL="342900" indent="-342900">
              <a:buAutoNum type="arabicPeriod"/>
            </a:pPr>
            <a:r>
              <a:rPr lang="en-US" sz="1600" dirty="0" smtClean="0">
                <a:latin typeface="Times New Roman" panose="02020603050405020304" pitchFamily="18" charset="0"/>
                <a:cs typeface="Times New Roman" panose="02020603050405020304" pitchFamily="18" charset="0"/>
              </a:rPr>
              <a:t>Click </a:t>
            </a:r>
            <a:r>
              <a:rPr lang="en-US" sz="1600" dirty="0">
                <a:latin typeface="Times New Roman" panose="02020603050405020304" pitchFamily="18" charset="0"/>
                <a:cs typeface="Times New Roman" panose="02020603050405020304" pitchFamily="18" charset="0"/>
              </a:rPr>
              <a:t>on “Application” to see a drop-down list. Select Personalize to display the Page Content Builder window in a new window. </a:t>
            </a:r>
            <a:r>
              <a:rPr lang="en-US" dirty="0"/>
              <a:t>	</a:t>
            </a:r>
            <a:endParaRPr lang="en-US" dirty="0" smtClean="0"/>
          </a:p>
          <a:p>
            <a:r>
              <a:rPr lang="en-US" dirty="0"/>
              <a:t>	</a:t>
            </a:r>
          </a:p>
          <a:p>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18" y="215853"/>
            <a:ext cx="4804757" cy="55076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5565" y="766613"/>
            <a:ext cx="2736912" cy="1107995"/>
          </a:xfrm>
          <a:prstGeom prst="rect">
            <a:avLst/>
          </a:prstGeom>
        </p:spPr>
      </p:pic>
      <p:sp>
        <p:nvSpPr>
          <p:cNvPr id="19" name="TextBox 18"/>
          <p:cNvSpPr txBox="1"/>
          <p:nvPr/>
        </p:nvSpPr>
        <p:spPr>
          <a:xfrm>
            <a:off x="7132318" y="766612"/>
            <a:ext cx="2053246" cy="1107996"/>
          </a:xfrm>
          <a:prstGeom prst="rect">
            <a:avLst/>
          </a:prstGeom>
          <a:solidFill>
            <a:schemeClr val="tx1">
              <a:lumMod val="95000"/>
            </a:schemeClr>
          </a:solidFill>
        </p:spPr>
        <p:txBody>
          <a:bodyPr wrap="square" rtlCol="0">
            <a:spAutoFit/>
          </a:bodyPr>
          <a:lstStyle/>
          <a:p>
            <a:r>
              <a:rPr lang="en-US" sz="1100" dirty="0" smtClean="0">
                <a:solidFill>
                  <a:schemeClr val="bg1">
                    <a:lumMod val="75000"/>
                    <a:lumOff val="25000"/>
                  </a:schemeClr>
                </a:solidFill>
                <a:latin typeface="Franklin Gothic Book" panose="020B0503020102020204" pitchFamily="34" charset="0"/>
                <a:cs typeface="Adobe Devanagari" panose="02040503050201020203" pitchFamily="18" charset="0"/>
              </a:rPr>
              <a:t>The strategic Information Management System (SIMS) provides reporting capabilities for sponsored research data and proposal budgeting tools for research administrators.</a:t>
            </a:r>
            <a:endParaRPr lang="en-US" sz="1100" dirty="0">
              <a:solidFill>
                <a:schemeClr val="bg1">
                  <a:lumMod val="75000"/>
                  <a:lumOff val="25000"/>
                </a:schemeClr>
              </a:solidFill>
              <a:latin typeface="Franklin Gothic Book" panose="020B0503020102020204" pitchFamily="34" charset="0"/>
              <a:cs typeface="Adobe Devanagari" panose="02040503050201020203" pitchFamily="18" charset="0"/>
            </a:endParaRPr>
          </a:p>
        </p:txBody>
      </p:sp>
    </p:spTree>
    <p:extLst>
      <p:ext uri="{BB962C8B-B14F-4D97-AF65-F5344CB8AC3E}">
        <p14:creationId xmlns:p14="http://schemas.microsoft.com/office/powerpoint/2010/main" val="3148855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7000"/>
                <a:hueMod val="92000"/>
                <a:satMod val="169000"/>
                <a:lumMod val="164000"/>
              </a:schemeClr>
            </a:gs>
            <a:gs pos="77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Rectangle 4"/>
          <p:cNvSpPr/>
          <p:nvPr/>
        </p:nvSpPr>
        <p:spPr>
          <a:xfrm>
            <a:off x="3879522" y="174562"/>
            <a:ext cx="5724644" cy="461665"/>
          </a:xfrm>
          <a:prstGeom prst="rect">
            <a:avLst/>
          </a:prstGeom>
        </p:spPr>
        <p:txBody>
          <a:bodyPr wrap="none">
            <a:spAutoFit/>
          </a:bodyPr>
          <a:lstStyle/>
          <a:p>
            <a:r>
              <a:rPr lang="en-US" sz="2400" dirty="0">
                <a:effectLst>
                  <a:outerShdw blurRad="38100" dist="38100" dir="2700000" algn="tl">
                    <a:srgbClr val="000000">
                      <a:alpha val="43137"/>
                    </a:srgbClr>
                  </a:outerShdw>
                </a:effectLst>
                <a:latin typeface="Times New Roman" panose="02020603050405020304" pitchFamily="18" charset="0"/>
              </a:rPr>
              <a:t>Quick Reference: </a:t>
            </a:r>
            <a:r>
              <a:rPr lang="en-US" sz="2400" i="1" dirty="0">
                <a:effectLst>
                  <a:outerShdw blurRad="38100" dist="38100" dir="2700000" algn="tl">
                    <a:srgbClr val="000000">
                      <a:alpha val="43137"/>
                    </a:srgbClr>
                  </a:outerShdw>
                </a:effectLst>
                <a:latin typeface="Times New Roman" panose="02020603050405020304" pitchFamily="18" charset="0"/>
              </a:rPr>
              <a:t>SIMS </a:t>
            </a:r>
            <a:r>
              <a:rPr lang="en-US" sz="2400" dirty="0">
                <a:effectLst>
                  <a:outerShdw blurRad="38100" dist="38100" dir="2700000" algn="tl">
                    <a:srgbClr val="000000">
                      <a:alpha val="43137"/>
                    </a:srgbClr>
                  </a:outerShdw>
                </a:effectLst>
                <a:latin typeface="Times New Roman" panose="02020603050405020304" pitchFamily="18" charset="0"/>
              </a:rPr>
              <a:t>Welcome Screen 	</a:t>
            </a:r>
          </a:p>
        </p:txBody>
      </p:sp>
      <p:sp>
        <p:nvSpPr>
          <p:cNvPr id="6" name="Rectangle 5"/>
          <p:cNvSpPr/>
          <p:nvPr/>
        </p:nvSpPr>
        <p:spPr>
          <a:xfrm>
            <a:off x="276807" y="871755"/>
            <a:ext cx="11629053" cy="2123658"/>
          </a:xfrm>
          <a:prstGeom prst="rect">
            <a:avLst/>
          </a:prstGeom>
        </p:spPr>
        <p:txBody>
          <a:bodyPr wrap="square">
            <a:spAutoFit/>
          </a:bodyPr>
          <a:lstStyle/>
          <a:p>
            <a:r>
              <a:rPr lang="en-US" sz="1600" b="1" dirty="0">
                <a:latin typeface="Times New Roman" panose="02020603050405020304" pitchFamily="18" charset="0"/>
              </a:rPr>
              <a:t>Changing Content </a:t>
            </a:r>
            <a:r>
              <a:rPr lang="en-US" sz="1400" dirty="0">
                <a:solidFill>
                  <a:srgbClr val="000000"/>
                </a:solidFill>
                <a:latin typeface="Times New Roman" panose="02020603050405020304" pitchFamily="18" charset="0"/>
              </a:rPr>
              <a:t>	</a:t>
            </a:r>
            <a:r>
              <a:rPr lang="en-US" sz="1400" dirty="0" smtClean="0">
                <a:solidFill>
                  <a:srgbClr val="000000"/>
                </a:solidFill>
                <a:latin typeface="Times New Roman" panose="02020603050405020304" pitchFamily="18" charset="0"/>
              </a:rPr>
              <a:t>		</a:t>
            </a:r>
            <a:r>
              <a:rPr lang="en-US" sz="1400" b="1" dirty="0" smtClean="0">
                <a:latin typeface="Times New Roman" panose="02020603050405020304" pitchFamily="18" charset="0"/>
              </a:rPr>
              <a:t>1</a:t>
            </a:r>
            <a:r>
              <a:rPr lang="en-US" sz="1400" b="1" dirty="0">
                <a:latin typeface="Times New Roman" panose="02020603050405020304" pitchFamily="18" charset="0"/>
              </a:rPr>
              <a:t>. </a:t>
            </a:r>
            <a:r>
              <a:rPr lang="en-US" sz="1400" dirty="0">
                <a:latin typeface="Times New Roman" panose="02020603050405020304" pitchFamily="18" charset="0"/>
              </a:rPr>
              <a:t>	Start </a:t>
            </a:r>
            <a:r>
              <a:rPr lang="en-US" sz="1400" b="1" i="1" dirty="0">
                <a:latin typeface="Times New Roman" panose="02020603050405020304" pitchFamily="18" charset="0"/>
              </a:rPr>
              <a:t>SIMS. </a:t>
            </a:r>
            <a:r>
              <a:rPr lang="en-US" sz="1400" dirty="0">
                <a:latin typeface="Times New Roman" panose="02020603050405020304" pitchFamily="18" charset="0"/>
              </a:rPr>
              <a:t>	</a:t>
            </a:r>
          </a:p>
          <a:p>
            <a:r>
              <a:rPr lang="en-US" sz="1400" dirty="0">
                <a:latin typeface="Times New Roman" panose="02020603050405020304" pitchFamily="18" charset="0"/>
              </a:rPr>
              <a:t>	</a:t>
            </a:r>
            <a:r>
              <a:rPr lang="en-US" sz="1400" dirty="0" smtClean="0">
                <a:latin typeface="Times New Roman" panose="02020603050405020304" pitchFamily="18" charset="0"/>
              </a:rPr>
              <a:t>					</a:t>
            </a:r>
            <a:r>
              <a:rPr lang="en-US" sz="1400" b="1" dirty="0" smtClean="0">
                <a:latin typeface="Times New Roman" panose="02020603050405020304" pitchFamily="18" charset="0"/>
              </a:rPr>
              <a:t>2</a:t>
            </a:r>
            <a:r>
              <a:rPr lang="en-US" sz="1400" b="1" dirty="0">
                <a:latin typeface="Times New Roman" panose="02020603050405020304" pitchFamily="18" charset="0"/>
              </a:rPr>
              <a:t>. </a:t>
            </a:r>
            <a:r>
              <a:rPr lang="en-US" sz="1400" dirty="0">
                <a:latin typeface="Times New Roman" panose="02020603050405020304" pitchFamily="18" charset="0"/>
              </a:rPr>
              <a:t>	On your Welcome Screen, click on the </a:t>
            </a:r>
            <a:r>
              <a:rPr lang="en-US" sz="1400" dirty="0" smtClean="0">
                <a:latin typeface="Times New Roman" panose="02020603050405020304" pitchFamily="18" charset="0"/>
              </a:rPr>
              <a:t>link </a:t>
            </a:r>
            <a:r>
              <a:rPr lang="en-US" sz="1400" dirty="0">
                <a:latin typeface="Times New Roman" panose="02020603050405020304" pitchFamily="18" charset="0"/>
              </a:rPr>
              <a:t>to Applications, and then Personalize. 	</a:t>
            </a:r>
          </a:p>
          <a:p>
            <a:r>
              <a:rPr lang="en-US" sz="1400" dirty="0">
                <a:latin typeface="Times New Roman" panose="02020603050405020304" pitchFamily="18" charset="0"/>
              </a:rPr>
              <a:t>	</a:t>
            </a:r>
            <a:r>
              <a:rPr lang="en-US" sz="1400" dirty="0" smtClean="0">
                <a:latin typeface="Times New Roman" panose="02020603050405020304" pitchFamily="18" charset="0"/>
              </a:rPr>
              <a:t>					</a:t>
            </a:r>
            <a:r>
              <a:rPr lang="en-US" sz="1400" b="1" dirty="0" smtClean="0">
                <a:latin typeface="Times New Roman" panose="02020603050405020304" pitchFamily="18" charset="0"/>
              </a:rPr>
              <a:t>3</a:t>
            </a:r>
            <a:r>
              <a:rPr lang="en-US" sz="1400" b="1" dirty="0">
                <a:latin typeface="Times New Roman" panose="02020603050405020304" pitchFamily="18" charset="0"/>
              </a:rPr>
              <a:t>. </a:t>
            </a:r>
            <a:r>
              <a:rPr lang="en-US" sz="1400" dirty="0">
                <a:latin typeface="Times New Roman" panose="02020603050405020304" pitchFamily="18" charset="0"/>
              </a:rPr>
              <a:t>	In the Page Content Builder window, select the content elements you want by checking the boxes. 	</a:t>
            </a:r>
          </a:p>
          <a:p>
            <a:r>
              <a:rPr lang="en-US" sz="1400" dirty="0">
                <a:latin typeface="Times New Roman" panose="02020603050405020304" pitchFamily="18" charset="0"/>
              </a:rPr>
              <a:t>	</a:t>
            </a:r>
            <a:r>
              <a:rPr lang="en-US" sz="1400" dirty="0" smtClean="0">
                <a:latin typeface="Times New Roman" panose="02020603050405020304" pitchFamily="18" charset="0"/>
              </a:rPr>
              <a:t>					</a:t>
            </a:r>
            <a:r>
              <a:rPr lang="en-US" sz="1400" b="1" dirty="0" smtClean="0">
                <a:latin typeface="Times New Roman" panose="02020603050405020304" pitchFamily="18" charset="0"/>
              </a:rPr>
              <a:t>4</a:t>
            </a:r>
            <a:r>
              <a:rPr lang="en-US" sz="1400" b="1" dirty="0">
                <a:latin typeface="Times New Roman" panose="02020603050405020304" pitchFamily="18" charset="0"/>
              </a:rPr>
              <a:t>. </a:t>
            </a:r>
            <a:r>
              <a:rPr lang="en-US" sz="1400" dirty="0">
                <a:latin typeface="Times New Roman" panose="02020603050405020304" pitchFamily="18" charset="0"/>
              </a:rPr>
              <a:t>	Assign each selected content element to a screen. 	</a:t>
            </a:r>
          </a:p>
          <a:p>
            <a:r>
              <a:rPr lang="en-US" sz="1400" dirty="0">
                <a:latin typeface="Times New Roman" panose="02020603050405020304" pitchFamily="18" charset="0"/>
              </a:rPr>
              <a:t>	</a:t>
            </a:r>
            <a:r>
              <a:rPr lang="en-US" sz="1400" dirty="0" smtClean="0">
                <a:latin typeface="Times New Roman" panose="02020603050405020304" pitchFamily="18" charset="0"/>
              </a:rPr>
              <a:t>					</a:t>
            </a:r>
            <a:r>
              <a:rPr lang="en-US" sz="1400" b="1" dirty="0" smtClean="0">
                <a:latin typeface="Times New Roman" panose="02020603050405020304" pitchFamily="18" charset="0"/>
              </a:rPr>
              <a:t>5</a:t>
            </a:r>
            <a:r>
              <a:rPr lang="en-US" sz="1400" b="1" dirty="0">
                <a:latin typeface="Times New Roman" panose="02020603050405020304" pitchFamily="18" charset="0"/>
              </a:rPr>
              <a:t>. </a:t>
            </a:r>
            <a:r>
              <a:rPr lang="en-US" sz="1400" dirty="0">
                <a:latin typeface="Times New Roman" panose="02020603050405020304" pitchFamily="18" charset="0"/>
              </a:rPr>
              <a:t>	Assign each selected content element an order to be displayed on the screen. 	</a:t>
            </a:r>
          </a:p>
          <a:p>
            <a:r>
              <a:rPr lang="en-US" sz="1400" dirty="0">
                <a:latin typeface="Times New Roman" panose="02020603050405020304" pitchFamily="18" charset="0"/>
              </a:rPr>
              <a:t>	</a:t>
            </a:r>
            <a:r>
              <a:rPr lang="en-US" sz="1400" dirty="0" smtClean="0">
                <a:latin typeface="Times New Roman" panose="02020603050405020304" pitchFamily="18" charset="0"/>
              </a:rPr>
              <a:t>					</a:t>
            </a:r>
            <a:r>
              <a:rPr lang="en-US" sz="1400" b="1" dirty="0" smtClean="0">
                <a:latin typeface="Times New Roman" panose="02020603050405020304" pitchFamily="18" charset="0"/>
              </a:rPr>
              <a:t>6</a:t>
            </a:r>
            <a:r>
              <a:rPr lang="en-US" sz="1400" b="1" dirty="0">
                <a:latin typeface="Times New Roman" panose="02020603050405020304" pitchFamily="18" charset="0"/>
              </a:rPr>
              <a:t>. </a:t>
            </a:r>
            <a:r>
              <a:rPr lang="en-US" sz="1400" dirty="0">
                <a:latin typeface="Times New Roman" panose="02020603050405020304" pitchFamily="18" charset="0"/>
              </a:rPr>
              <a:t>	If desired, click the minimize box to the right. 	</a:t>
            </a:r>
          </a:p>
          <a:p>
            <a:r>
              <a:rPr lang="en-US" sz="1400" dirty="0">
                <a:latin typeface="Times New Roman" panose="02020603050405020304" pitchFamily="18" charset="0"/>
              </a:rPr>
              <a:t>	</a:t>
            </a:r>
            <a:r>
              <a:rPr lang="en-US" sz="1400" dirty="0" smtClean="0">
                <a:latin typeface="Times New Roman" panose="02020603050405020304" pitchFamily="18" charset="0"/>
              </a:rPr>
              <a:t>					</a:t>
            </a:r>
            <a:r>
              <a:rPr lang="en-US" sz="1400" b="1" dirty="0" smtClean="0">
                <a:latin typeface="Times New Roman" panose="02020603050405020304" pitchFamily="18" charset="0"/>
              </a:rPr>
              <a:t>7</a:t>
            </a:r>
            <a:r>
              <a:rPr lang="en-US" sz="1400" b="1" dirty="0">
                <a:latin typeface="Times New Roman" panose="02020603050405020304" pitchFamily="18" charset="0"/>
              </a:rPr>
              <a:t>. </a:t>
            </a:r>
            <a:r>
              <a:rPr lang="en-US" sz="1400" dirty="0">
                <a:latin typeface="Times New Roman" panose="02020603050405020304" pitchFamily="18" charset="0"/>
              </a:rPr>
              <a:t>	Click on Continue. 	</a:t>
            </a:r>
          </a:p>
          <a:p>
            <a:r>
              <a:rPr lang="en-US" sz="1400" dirty="0">
                <a:latin typeface="Times New Roman" panose="02020603050405020304" pitchFamily="18" charset="0"/>
              </a:rPr>
              <a:t>	</a:t>
            </a:r>
            <a:r>
              <a:rPr lang="en-US" sz="1400" dirty="0" smtClean="0">
                <a:latin typeface="Times New Roman" panose="02020603050405020304" pitchFamily="18" charset="0"/>
              </a:rPr>
              <a:t>					</a:t>
            </a:r>
            <a:r>
              <a:rPr lang="en-US" sz="1400" b="1" dirty="0" smtClean="0">
                <a:latin typeface="Times New Roman" panose="02020603050405020304" pitchFamily="18" charset="0"/>
              </a:rPr>
              <a:t>8</a:t>
            </a:r>
            <a:r>
              <a:rPr lang="en-US" sz="1400" b="1" dirty="0">
                <a:latin typeface="Times New Roman" panose="02020603050405020304" pitchFamily="18" charset="0"/>
              </a:rPr>
              <a:t>. </a:t>
            </a:r>
            <a:r>
              <a:rPr lang="en-US" sz="1400" dirty="0">
                <a:latin typeface="Times New Roman" panose="02020603050405020304" pitchFamily="18" charset="0"/>
              </a:rPr>
              <a:t>	Profile Manager screen displayed. 	</a:t>
            </a:r>
          </a:p>
          <a:p>
            <a:r>
              <a:rPr lang="en-US" sz="1400" dirty="0">
                <a:latin typeface="Times New Roman" panose="02020603050405020304" pitchFamily="18" charset="0"/>
              </a:rPr>
              <a:t>	</a:t>
            </a:r>
            <a:r>
              <a:rPr lang="en-US" sz="1400" dirty="0" smtClean="0">
                <a:latin typeface="Times New Roman" panose="02020603050405020304" pitchFamily="18" charset="0"/>
              </a:rPr>
              <a:t>					</a:t>
            </a:r>
            <a:r>
              <a:rPr lang="en-US" sz="1400" b="1" dirty="0" smtClean="0">
                <a:latin typeface="Times New Roman" panose="02020603050405020304" pitchFamily="18" charset="0"/>
              </a:rPr>
              <a:t>9</a:t>
            </a:r>
            <a:r>
              <a:rPr lang="en-US" sz="1400" b="1" dirty="0">
                <a:latin typeface="Times New Roman" panose="02020603050405020304" pitchFamily="18" charset="0"/>
              </a:rPr>
              <a:t>. </a:t>
            </a:r>
            <a:r>
              <a:rPr lang="en-US" sz="1400" dirty="0">
                <a:latin typeface="Times New Roman" panose="02020603050405020304" pitchFamily="18" charset="0"/>
              </a:rPr>
              <a:t>	Click Exit </a:t>
            </a:r>
            <a:r>
              <a:rPr lang="en-US" dirty="0">
                <a:solidFill>
                  <a:srgbClr val="000000"/>
                </a:solidFill>
                <a:latin typeface="Times New Roman" panose="02020603050405020304" pitchFamily="18" charset="0"/>
              </a:rPr>
              <a:t>	</a:t>
            </a:r>
          </a:p>
        </p:txBody>
      </p:sp>
      <p:sp>
        <p:nvSpPr>
          <p:cNvPr id="7" name="Rectangle 6"/>
          <p:cNvSpPr/>
          <p:nvPr/>
        </p:nvSpPr>
        <p:spPr>
          <a:xfrm>
            <a:off x="276806" y="3230942"/>
            <a:ext cx="11787675" cy="615553"/>
          </a:xfrm>
          <a:prstGeom prst="rect">
            <a:avLst/>
          </a:prstGeom>
        </p:spPr>
        <p:txBody>
          <a:bodyPr wrap="square">
            <a:spAutoFit/>
          </a:bodyPr>
          <a:lstStyle/>
          <a:p>
            <a:r>
              <a:rPr lang="en-US" sz="1600" b="1" dirty="0">
                <a:latin typeface="Times New Roman" panose="02020603050405020304" pitchFamily="18" charset="0"/>
              </a:rPr>
              <a:t>Sponsor Fact Sheet </a:t>
            </a:r>
            <a:r>
              <a:rPr lang="en-US" sz="1400" dirty="0">
                <a:latin typeface="Times New Roman" panose="02020603050405020304" pitchFamily="18" charset="0"/>
              </a:rPr>
              <a:t>	</a:t>
            </a:r>
            <a:r>
              <a:rPr lang="en-US" sz="1400" dirty="0" smtClean="0">
                <a:latin typeface="Times New Roman" panose="02020603050405020304" pitchFamily="18" charset="0"/>
              </a:rPr>
              <a:t>		</a:t>
            </a:r>
            <a:r>
              <a:rPr lang="en-US" sz="1400" b="1" dirty="0" smtClean="0">
                <a:latin typeface="Times New Roman" panose="02020603050405020304" pitchFamily="18" charset="0"/>
              </a:rPr>
              <a:t>1</a:t>
            </a:r>
            <a:r>
              <a:rPr lang="en-US" sz="1400" b="1" dirty="0">
                <a:latin typeface="Times New Roman" panose="02020603050405020304" pitchFamily="18" charset="0"/>
              </a:rPr>
              <a:t>. </a:t>
            </a:r>
            <a:r>
              <a:rPr lang="en-US" sz="1400" dirty="0">
                <a:latin typeface="Times New Roman" panose="02020603050405020304" pitchFamily="18" charset="0"/>
              </a:rPr>
              <a:t>	Click the icon next to the desired sponsor name. 	</a:t>
            </a:r>
          </a:p>
          <a:p>
            <a:r>
              <a:rPr lang="en-US" sz="1400" dirty="0">
                <a:latin typeface="Times New Roman" panose="02020603050405020304" pitchFamily="18" charset="0"/>
              </a:rPr>
              <a:t>	</a:t>
            </a:r>
            <a:r>
              <a:rPr lang="en-US" sz="1400" dirty="0" smtClean="0">
                <a:latin typeface="Times New Roman" panose="02020603050405020304" pitchFamily="18" charset="0"/>
              </a:rPr>
              <a:t>					</a:t>
            </a:r>
            <a:r>
              <a:rPr lang="en-US" sz="1400" b="1" dirty="0" smtClean="0">
                <a:latin typeface="Times New Roman" panose="02020603050405020304" pitchFamily="18" charset="0"/>
              </a:rPr>
              <a:t>2</a:t>
            </a:r>
            <a:r>
              <a:rPr lang="en-US" sz="1400" b="1" dirty="0">
                <a:latin typeface="Times New Roman" panose="02020603050405020304" pitchFamily="18" charset="0"/>
              </a:rPr>
              <a:t>. </a:t>
            </a:r>
            <a:r>
              <a:rPr lang="en-US" sz="1400" dirty="0">
                <a:latin typeface="Times New Roman" panose="02020603050405020304" pitchFamily="18" charset="0"/>
              </a:rPr>
              <a:t>	Drill down by clicking the appropriate information or fact sheet links. </a:t>
            </a:r>
            <a:r>
              <a:rPr lang="en-US" dirty="0">
                <a:solidFill>
                  <a:srgbClr val="000000"/>
                </a:solidFill>
                <a:latin typeface="Times New Roman" panose="02020603050405020304" pitchFamily="18" charset="0"/>
              </a:rPr>
              <a:t>	</a:t>
            </a:r>
          </a:p>
        </p:txBody>
      </p:sp>
      <p:sp>
        <p:nvSpPr>
          <p:cNvPr id="8" name="Rectangle 7"/>
          <p:cNvSpPr/>
          <p:nvPr/>
        </p:nvSpPr>
        <p:spPr>
          <a:xfrm>
            <a:off x="276806" y="4082024"/>
            <a:ext cx="11265158" cy="553998"/>
          </a:xfrm>
          <a:prstGeom prst="rect">
            <a:avLst/>
          </a:prstGeom>
        </p:spPr>
        <p:txBody>
          <a:bodyPr wrap="square">
            <a:spAutoFit/>
          </a:bodyPr>
          <a:lstStyle/>
          <a:p>
            <a:r>
              <a:rPr lang="en-US" sz="1600" b="1" dirty="0">
                <a:latin typeface="Times New Roman" panose="02020603050405020304" pitchFamily="18" charset="0"/>
              </a:rPr>
              <a:t>Faculty Fact Sheet </a:t>
            </a:r>
            <a:r>
              <a:rPr lang="en-US" sz="1400" dirty="0">
                <a:latin typeface="Times New Roman" panose="02020603050405020304" pitchFamily="18" charset="0"/>
              </a:rPr>
              <a:t>	</a:t>
            </a:r>
            <a:r>
              <a:rPr lang="en-US" sz="1400" dirty="0" smtClean="0">
                <a:latin typeface="Times New Roman" panose="02020603050405020304" pitchFamily="18" charset="0"/>
              </a:rPr>
              <a:t>		</a:t>
            </a:r>
            <a:r>
              <a:rPr lang="en-US" sz="1400" b="1" dirty="0" smtClean="0">
                <a:latin typeface="Times New Roman" panose="02020603050405020304" pitchFamily="18" charset="0"/>
              </a:rPr>
              <a:t>1</a:t>
            </a:r>
            <a:r>
              <a:rPr lang="en-US" sz="1400" b="1" dirty="0">
                <a:latin typeface="Times New Roman" panose="02020603050405020304" pitchFamily="18" charset="0"/>
              </a:rPr>
              <a:t>. </a:t>
            </a:r>
            <a:r>
              <a:rPr lang="en-US" sz="1400" dirty="0">
                <a:latin typeface="Times New Roman" panose="02020603050405020304" pitchFamily="18" charset="0"/>
              </a:rPr>
              <a:t>	Click the icon next to the desired faculty member. 	</a:t>
            </a:r>
          </a:p>
          <a:p>
            <a:r>
              <a:rPr lang="en-US" sz="1400" dirty="0">
                <a:latin typeface="Times New Roman" panose="02020603050405020304" pitchFamily="18" charset="0"/>
              </a:rPr>
              <a:t>	</a:t>
            </a:r>
            <a:r>
              <a:rPr lang="en-US" sz="1400" dirty="0" smtClean="0">
                <a:latin typeface="Times New Roman" panose="02020603050405020304" pitchFamily="18" charset="0"/>
              </a:rPr>
              <a:t>					</a:t>
            </a:r>
            <a:r>
              <a:rPr lang="en-US" sz="1400" b="1" dirty="0" smtClean="0">
                <a:latin typeface="Times New Roman" panose="02020603050405020304" pitchFamily="18" charset="0"/>
              </a:rPr>
              <a:t>2</a:t>
            </a:r>
            <a:r>
              <a:rPr lang="en-US" sz="1400" b="1" dirty="0">
                <a:latin typeface="Times New Roman" panose="02020603050405020304" pitchFamily="18" charset="0"/>
              </a:rPr>
              <a:t>. </a:t>
            </a:r>
            <a:r>
              <a:rPr lang="en-US" sz="1400" dirty="0">
                <a:latin typeface="Times New Roman" panose="02020603050405020304" pitchFamily="18" charset="0"/>
              </a:rPr>
              <a:t>	Drill down by clicking the appropriate information or fact sheet links. 	</a:t>
            </a:r>
          </a:p>
        </p:txBody>
      </p:sp>
      <p:sp>
        <p:nvSpPr>
          <p:cNvPr id="9" name="Rectangle 8"/>
          <p:cNvSpPr/>
          <p:nvPr/>
        </p:nvSpPr>
        <p:spPr>
          <a:xfrm>
            <a:off x="281948" y="4974878"/>
            <a:ext cx="11260016" cy="553998"/>
          </a:xfrm>
          <a:prstGeom prst="rect">
            <a:avLst/>
          </a:prstGeom>
        </p:spPr>
        <p:txBody>
          <a:bodyPr wrap="square">
            <a:spAutoFit/>
          </a:bodyPr>
          <a:lstStyle/>
          <a:p>
            <a:r>
              <a:rPr lang="en-US" sz="1600" b="1" dirty="0">
                <a:latin typeface="Times New Roman" panose="02020603050405020304" pitchFamily="18" charset="0"/>
              </a:rPr>
              <a:t>Award &amp; Proposal Links </a:t>
            </a:r>
            <a:r>
              <a:rPr lang="en-US" sz="1400" dirty="0">
                <a:latin typeface="Times New Roman" panose="02020603050405020304" pitchFamily="18" charset="0"/>
              </a:rPr>
              <a:t>	</a:t>
            </a:r>
            <a:r>
              <a:rPr lang="en-US" sz="1400" dirty="0" smtClean="0">
                <a:latin typeface="Times New Roman" panose="02020603050405020304" pitchFamily="18" charset="0"/>
              </a:rPr>
              <a:t>	</a:t>
            </a:r>
            <a:r>
              <a:rPr lang="en-US" sz="1400" b="1" dirty="0" smtClean="0">
                <a:latin typeface="Times New Roman" panose="02020603050405020304" pitchFamily="18" charset="0"/>
              </a:rPr>
              <a:t>1</a:t>
            </a:r>
            <a:r>
              <a:rPr lang="en-US" sz="1400" b="1" dirty="0">
                <a:latin typeface="Times New Roman" panose="02020603050405020304" pitchFamily="18" charset="0"/>
              </a:rPr>
              <a:t>. </a:t>
            </a:r>
            <a:r>
              <a:rPr lang="en-US" sz="1400" dirty="0">
                <a:latin typeface="Times New Roman" panose="02020603050405020304" pitchFamily="18" charset="0"/>
              </a:rPr>
              <a:t>	Click the blue (hyperlinked) dollar values. 	</a:t>
            </a:r>
          </a:p>
          <a:p>
            <a:r>
              <a:rPr lang="en-US" sz="1400" dirty="0">
                <a:latin typeface="Times New Roman" panose="02020603050405020304" pitchFamily="18" charset="0"/>
              </a:rPr>
              <a:t>	</a:t>
            </a:r>
            <a:r>
              <a:rPr lang="en-US" sz="1400" dirty="0" smtClean="0">
                <a:latin typeface="Times New Roman" panose="02020603050405020304" pitchFamily="18" charset="0"/>
              </a:rPr>
              <a:t>					</a:t>
            </a:r>
            <a:r>
              <a:rPr lang="en-US" sz="1400" b="1" dirty="0" smtClean="0">
                <a:latin typeface="Times New Roman" panose="02020603050405020304" pitchFamily="18" charset="0"/>
              </a:rPr>
              <a:t>2</a:t>
            </a:r>
            <a:r>
              <a:rPr lang="en-US" sz="1400" b="1" dirty="0">
                <a:latin typeface="Times New Roman" panose="02020603050405020304" pitchFamily="18" charset="0"/>
              </a:rPr>
              <a:t>. </a:t>
            </a:r>
            <a:r>
              <a:rPr lang="en-US" sz="1400" dirty="0">
                <a:latin typeface="Times New Roman" panose="02020603050405020304" pitchFamily="18" charset="0"/>
              </a:rPr>
              <a:t>	Drill down by clicking on other fact sheets or information links. 	</a:t>
            </a:r>
          </a:p>
        </p:txBody>
      </p:sp>
    </p:spTree>
    <p:extLst>
      <p:ext uri="{BB962C8B-B14F-4D97-AF65-F5344CB8AC3E}">
        <p14:creationId xmlns:p14="http://schemas.microsoft.com/office/powerpoint/2010/main" val="1302258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7000"/>
                <a:hueMod val="92000"/>
                <a:satMod val="169000"/>
                <a:lumMod val="164000"/>
              </a:schemeClr>
            </a:gs>
            <a:gs pos="8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Rectangle 3"/>
          <p:cNvSpPr/>
          <p:nvPr/>
        </p:nvSpPr>
        <p:spPr>
          <a:xfrm>
            <a:off x="3282363" y="267869"/>
            <a:ext cx="5262979" cy="461665"/>
          </a:xfrm>
          <a:prstGeom prst="rect">
            <a:avLst/>
          </a:prstGeom>
        </p:spPr>
        <p:txBody>
          <a:bodyPr wrap="none">
            <a:spAutoFit/>
          </a:bodyPr>
          <a:lstStyle/>
          <a:p>
            <a:r>
              <a:rPr lang="en-US" sz="2400" b="1" dirty="0">
                <a:effectLst>
                  <a:outerShdw blurRad="38100" dist="38100" dir="2700000" algn="tl">
                    <a:srgbClr val="000000">
                      <a:alpha val="43137"/>
                    </a:srgbClr>
                  </a:outerShdw>
                </a:effectLst>
                <a:latin typeface="Times New Roman" panose="02020603050405020304" pitchFamily="18" charset="0"/>
              </a:rPr>
              <a:t>Quick Query From the Welcome Page </a:t>
            </a:r>
            <a:r>
              <a:rPr lang="en-US" dirty="0">
                <a:solidFill>
                  <a:srgbClr val="000000"/>
                </a:solidFill>
                <a:latin typeface="Times New Roman" panose="02020603050405020304" pitchFamily="18" charset="0"/>
              </a:rPr>
              <a:t>	</a:t>
            </a:r>
          </a:p>
        </p:txBody>
      </p:sp>
      <p:pic>
        <p:nvPicPr>
          <p:cNvPr id="5" name="Picture 4"/>
          <p:cNvPicPr>
            <a:picLocks noChangeAspect="1"/>
          </p:cNvPicPr>
          <p:nvPr/>
        </p:nvPicPr>
        <p:blipFill>
          <a:blip r:embed="rId2"/>
          <a:stretch>
            <a:fillRect/>
          </a:stretch>
        </p:blipFill>
        <p:spPr>
          <a:xfrm>
            <a:off x="7669764" y="3281112"/>
            <a:ext cx="3573626" cy="706507"/>
          </a:xfrm>
          <a:prstGeom prst="rect">
            <a:avLst/>
          </a:prstGeom>
        </p:spPr>
      </p:pic>
      <p:sp>
        <p:nvSpPr>
          <p:cNvPr id="6" name="Rectangle 5"/>
          <p:cNvSpPr/>
          <p:nvPr/>
        </p:nvSpPr>
        <p:spPr>
          <a:xfrm>
            <a:off x="99527" y="1378234"/>
            <a:ext cx="6935755" cy="923330"/>
          </a:xfrm>
          <a:prstGeom prst="rect">
            <a:avLst/>
          </a:prstGeom>
        </p:spPr>
        <p:txBody>
          <a:bodyPr wrap="square">
            <a:spAutoFit/>
          </a:bodyPr>
          <a:lstStyle/>
          <a:p>
            <a:r>
              <a:rPr lang="en-US" dirty="0">
                <a:latin typeface="Times New Roman" panose="02020603050405020304" pitchFamily="18" charset="0"/>
              </a:rPr>
              <a:t>The </a:t>
            </a:r>
            <a:r>
              <a:rPr lang="en-US" b="1" i="1" dirty="0">
                <a:latin typeface="Times New Roman" panose="02020603050405020304" pitchFamily="18" charset="0"/>
              </a:rPr>
              <a:t>SIMS </a:t>
            </a:r>
            <a:r>
              <a:rPr lang="en-US" dirty="0">
                <a:latin typeface="Times New Roman" panose="02020603050405020304" pitchFamily="18" charset="0"/>
              </a:rPr>
              <a:t>Quick Query feature on the Welcome Page permits you to perform a simple query based on such specifics as project title, sponsor name, OSP number, or faculty name </a:t>
            </a:r>
            <a:r>
              <a:rPr lang="en-US" dirty="0">
                <a:solidFill>
                  <a:srgbClr val="000000"/>
                </a:solidFill>
                <a:latin typeface="Times New Roman" panose="02020603050405020304" pitchFamily="18" charset="0"/>
              </a:rPr>
              <a:t>	</a:t>
            </a:r>
          </a:p>
        </p:txBody>
      </p:sp>
      <p:sp>
        <p:nvSpPr>
          <p:cNvPr id="7" name="Rectangle 6"/>
          <p:cNvSpPr/>
          <p:nvPr/>
        </p:nvSpPr>
        <p:spPr>
          <a:xfrm>
            <a:off x="99524" y="3494237"/>
            <a:ext cx="6935755" cy="923330"/>
          </a:xfrm>
          <a:prstGeom prst="rect">
            <a:avLst/>
          </a:prstGeom>
        </p:spPr>
        <p:txBody>
          <a:bodyPr wrap="square">
            <a:spAutoFit/>
          </a:bodyPr>
          <a:lstStyle/>
          <a:p>
            <a:r>
              <a:rPr lang="en-US" dirty="0" smtClean="0">
                <a:latin typeface="Times New Roman" panose="02020603050405020304" pitchFamily="18" charset="0"/>
              </a:rPr>
              <a:t>When </a:t>
            </a:r>
            <a:r>
              <a:rPr lang="en-US" dirty="0">
                <a:latin typeface="Times New Roman" panose="02020603050405020304" pitchFamily="18" charset="0"/>
              </a:rPr>
              <a:t>using Quick Query from the Welcome Page you have two search options. The first is by typing in the OSP number or the Award Number. A second way to use Quick Query is by keyword. </a:t>
            </a:r>
            <a:r>
              <a:rPr lang="en-US" dirty="0">
                <a:solidFill>
                  <a:srgbClr val="000000"/>
                </a:solidFill>
                <a:latin typeface="Times New Roman" panose="02020603050405020304" pitchFamily="18" charset="0"/>
              </a:rPr>
              <a:t>	</a:t>
            </a:r>
          </a:p>
        </p:txBody>
      </p:sp>
      <p:sp>
        <p:nvSpPr>
          <p:cNvPr id="8" name="Rectangle 7"/>
          <p:cNvSpPr/>
          <p:nvPr/>
        </p:nvSpPr>
        <p:spPr>
          <a:xfrm>
            <a:off x="99525" y="4894834"/>
            <a:ext cx="6935755" cy="646331"/>
          </a:xfrm>
          <a:prstGeom prst="rect">
            <a:avLst/>
          </a:prstGeom>
        </p:spPr>
        <p:txBody>
          <a:bodyPr wrap="square">
            <a:spAutoFit/>
          </a:bodyPr>
          <a:lstStyle/>
          <a:p>
            <a:r>
              <a:rPr lang="en-US" dirty="0">
                <a:latin typeface="Times New Roman" panose="02020603050405020304" pitchFamily="18" charset="0"/>
              </a:rPr>
              <a:t>Quick Query is a good tool to quickly access a record from the Welcome Page when you already know the specific OSP or Award Number. </a:t>
            </a:r>
            <a:r>
              <a:rPr lang="en-US" dirty="0">
                <a:solidFill>
                  <a:srgbClr val="000000"/>
                </a:solidFill>
                <a:latin typeface="Times New Roman" panose="02020603050405020304" pitchFamily="18" charset="0"/>
              </a:rPr>
              <a:t>	</a:t>
            </a:r>
          </a:p>
        </p:txBody>
      </p:sp>
      <p:sp>
        <p:nvSpPr>
          <p:cNvPr id="9" name="Rectangle 8"/>
          <p:cNvSpPr/>
          <p:nvPr/>
        </p:nvSpPr>
        <p:spPr>
          <a:xfrm>
            <a:off x="99524" y="2953472"/>
            <a:ext cx="8876524" cy="369332"/>
          </a:xfrm>
          <a:prstGeom prst="rect">
            <a:avLst/>
          </a:prstGeom>
        </p:spPr>
        <p:txBody>
          <a:bodyPr wrap="square">
            <a:spAutoFit/>
          </a:bodyPr>
          <a:lstStyle/>
          <a:p>
            <a:r>
              <a:rPr lang="en-US" b="1" dirty="0">
                <a:latin typeface="Times New Roman" panose="02020603050405020304" pitchFamily="18" charset="0"/>
              </a:rPr>
              <a:t>Method 1: </a:t>
            </a:r>
            <a:r>
              <a:rPr lang="en-US" b="1" dirty="0" smtClean="0">
                <a:latin typeface="Times New Roman" panose="02020603050405020304" pitchFamily="18" charset="0"/>
              </a:rPr>
              <a:t>OSP/Award </a:t>
            </a:r>
            <a:r>
              <a:rPr lang="en-US" b="1" dirty="0">
                <a:latin typeface="Times New Roman" panose="02020603050405020304" pitchFamily="18" charset="0"/>
              </a:rPr>
              <a:t>Number </a:t>
            </a:r>
            <a:r>
              <a:rPr lang="en-US" dirty="0">
                <a:latin typeface="Times New Roman" panose="02020603050405020304" pitchFamily="18" charset="0"/>
              </a:rPr>
              <a:t>	</a:t>
            </a:r>
          </a:p>
        </p:txBody>
      </p:sp>
    </p:spTree>
    <p:extLst>
      <p:ext uri="{BB962C8B-B14F-4D97-AF65-F5344CB8AC3E}">
        <p14:creationId xmlns:p14="http://schemas.microsoft.com/office/powerpoint/2010/main" val="3970824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7000"/>
                <a:hueMod val="92000"/>
                <a:satMod val="169000"/>
                <a:lumMod val="164000"/>
              </a:schemeClr>
            </a:gs>
            <a:gs pos="77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6" name="Rectangle 5"/>
          <p:cNvSpPr/>
          <p:nvPr/>
        </p:nvSpPr>
        <p:spPr>
          <a:xfrm>
            <a:off x="276809" y="478981"/>
            <a:ext cx="6096000" cy="1323439"/>
          </a:xfrm>
          <a:prstGeom prst="rect">
            <a:avLst/>
          </a:prstGeom>
        </p:spPr>
        <p:txBody>
          <a:bodyPr>
            <a:spAutoFit/>
          </a:bodyPr>
          <a:lstStyle/>
          <a:p>
            <a:r>
              <a:rPr lang="en-US" sz="1600" b="1" dirty="0">
                <a:latin typeface="Times New Roman" panose="02020603050405020304" pitchFamily="18" charset="0"/>
              </a:rPr>
              <a:t>Step 1. </a:t>
            </a:r>
            <a:r>
              <a:rPr lang="en-US" sz="1600" dirty="0">
                <a:latin typeface="Times New Roman" panose="02020603050405020304" pitchFamily="18" charset="0"/>
              </a:rPr>
              <a:t>	Type in the OSP or Award Number and click GO! If you are using the Award number, be sure to use the entire number, including the letters preceding it. If you are looking for a specific amendment, place a space between the last number of the award and the amendment number: 	</a:t>
            </a:r>
          </a:p>
        </p:txBody>
      </p:sp>
      <p:pic>
        <p:nvPicPr>
          <p:cNvPr id="7" name="Picture 6"/>
          <p:cNvPicPr>
            <a:picLocks noChangeAspect="1"/>
          </p:cNvPicPr>
          <p:nvPr/>
        </p:nvPicPr>
        <p:blipFill>
          <a:blip r:embed="rId2"/>
          <a:stretch>
            <a:fillRect/>
          </a:stretch>
        </p:blipFill>
        <p:spPr>
          <a:xfrm>
            <a:off x="5522333" y="2050449"/>
            <a:ext cx="6464477" cy="2273550"/>
          </a:xfrm>
          <a:prstGeom prst="rect">
            <a:avLst/>
          </a:prstGeom>
        </p:spPr>
      </p:pic>
      <p:sp>
        <p:nvSpPr>
          <p:cNvPr id="8" name="Rectangle 7"/>
          <p:cNvSpPr/>
          <p:nvPr/>
        </p:nvSpPr>
        <p:spPr>
          <a:xfrm>
            <a:off x="276809" y="4659095"/>
            <a:ext cx="6096000" cy="1354217"/>
          </a:xfrm>
          <a:prstGeom prst="rect">
            <a:avLst/>
          </a:prstGeom>
        </p:spPr>
        <p:txBody>
          <a:bodyPr>
            <a:spAutoFit/>
          </a:bodyPr>
          <a:lstStyle/>
          <a:p>
            <a:r>
              <a:rPr lang="en-US" sz="1600" b="1" dirty="0">
                <a:latin typeface="Times New Roman" panose="02020603050405020304" pitchFamily="18" charset="0"/>
              </a:rPr>
              <a:t>Step 2. </a:t>
            </a:r>
            <a:r>
              <a:rPr lang="en-US" sz="1600" dirty="0">
                <a:latin typeface="Times New Roman" panose="02020603050405020304" pitchFamily="18" charset="0"/>
              </a:rPr>
              <a:t>	An award statement appears. The Award Statement is divided into three sections including the Statement of Award, History and documents. You can use the hyperlinks throughout the statement to access other information such as fact sheets and other Statements of Awards. </a:t>
            </a:r>
            <a:r>
              <a:rPr lang="en-US" dirty="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695339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7000"/>
                <a:hueMod val="92000"/>
                <a:satMod val="169000"/>
                <a:lumMod val="164000"/>
              </a:schemeClr>
            </a:gs>
            <a:gs pos="83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50065" y="710300"/>
            <a:ext cx="6579472" cy="5920144"/>
          </a:xfrm>
          <a:prstGeom prst="rect">
            <a:avLst/>
          </a:prstGeom>
        </p:spPr>
      </p:pic>
      <p:sp>
        <p:nvSpPr>
          <p:cNvPr id="5" name="Rectangle 4"/>
          <p:cNvSpPr/>
          <p:nvPr/>
        </p:nvSpPr>
        <p:spPr>
          <a:xfrm>
            <a:off x="4531641" y="201009"/>
            <a:ext cx="2931187" cy="369332"/>
          </a:xfrm>
          <a:prstGeom prst="rect">
            <a:avLst/>
          </a:prstGeom>
        </p:spPr>
        <p:txBody>
          <a:bodyPr wrap="none">
            <a:spAutoFit/>
          </a:bodyPr>
          <a:lstStyle/>
          <a:p>
            <a:r>
              <a:rPr lang="en-US" b="1" dirty="0">
                <a:effectLst>
                  <a:outerShdw blurRad="38100" dist="38100" dir="2700000" algn="tl">
                    <a:srgbClr val="000000">
                      <a:alpha val="43137"/>
                    </a:srgbClr>
                  </a:outerShdw>
                </a:effectLst>
                <a:latin typeface="Times New Roman" panose="02020603050405020304" pitchFamily="18" charset="0"/>
              </a:rPr>
              <a:t>Sample Statement of </a:t>
            </a:r>
            <a:r>
              <a:rPr lang="en-US" b="1" dirty="0" smtClean="0">
                <a:effectLst>
                  <a:outerShdw blurRad="38100" dist="38100" dir="2700000" algn="tl">
                    <a:srgbClr val="000000">
                      <a:alpha val="43137"/>
                    </a:srgbClr>
                  </a:outerShdw>
                </a:effectLst>
                <a:latin typeface="Times New Roman" panose="02020603050405020304" pitchFamily="18" charset="0"/>
              </a:rPr>
              <a:t>Award</a:t>
            </a:r>
            <a:endParaRPr lang="en-US" dirty="0">
              <a:effectLst>
                <a:outerShdw blurRad="38100" dist="38100" dir="2700000" algn="tl">
                  <a:srgbClr val="000000">
                    <a:alpha val="43137"/>
                  </a:srgbClr>
                </a:outerShdw>
              </a:effectLst>
              <a:latin typeface="Times New Roman" panose="02020603050405020304" pitchFamily="18" charset="0"/>
            </a:endParaRPr>
          </a:p>
        </p:txBody>
      </p:sp>
    </p:spTree>
    <p:extLst>
      <p:ext uri="{BB962C8B-B14F-4D97-AF65-F5344CB8AC3E}">
        <p14:creationId xmlns:p14="http://schemas.microsoft.com/office/powerpoint/2010/main" val="1436958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7000"/>
                <a:hueMod val="92000"/>
                <a:satMod val="169000"/>
                <a:lumMod val="164000"/>
              </a:schemeClr>
            </a:gs>
            <a:gs pos="83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Rectangle 3"/>
          <p:cNvSpPr/>
          <p:nvPr/>
        </p:nvSpPr>
        <p:spPr>
          <a:xfrm>
            <a:off x="239486" y="269329"/>
            <a:ext cx="6096000" cy="369332"/>
          </a:xfrm>
          <a:prstGeom prst="rect">
            <a:avLst/>
          </a:prstGeom>
        </p:spPr>
        <p:txBody>
          <a:bodyPr>
            <a:spAutoFit/>
          </a:bodyPr>
          <a:lstStyle/>
          <a:p>
            <a:r>
              <a:rPr lang="en-US" b="1" dirty="0">
                <a:latin typeface="Times New Roman" panose="02020603050405020304" pitchFamily="18" charset="0"/>
              </a:rPr>
              <a:t>Method 2: </a:t>
            </a:r>
            <a:r>
              <a:rPr lang="en-US" b="1" dirty="0" smtClean="0">
                <a:latin typeface="Times New Roman" panose="02020603050405020304" pitchFamily="18" charset="0"/>
              </a:rPr>
              <a:t>Keyword Search</a:t>
            </a:r>
            <a:endParaRPr lang="en-US" dirty="0">
              <a:solidFill>
                <a:srgbClr val="000000"/>
              </a:solidFill>
              <a:latin typeface="Times New Roman" panose="02020603050405020304" pitchFamily="18" charset="0"/>
            </a:endParaRPr>
          </a:p>
        </p:txBody>
      </p:sp>
      <p:sp>
        <p:nvSpPr>
          <p:cNvPr id="5" name="Rectangle 4"/>
          <p:cNvSpPr/>
          <p:nvPr/>
        </p:nvSpPr>
        <p:spPr>
          <a:xfrm>
            <a:off x="239486" y="638661"/>
            <a:ext cx="4307461" cy="338554"/>
          </a:xfrm>
          <a:prstGeom prst="rect">
            <a:avLst/>
          </a:prstGeom>
        </p:spPr>
        <p:txBody>
          <a:bodyPr wrap="none">
            <a:spAutoFit/>
          </a:bodyPr>
          <a:lstStyle/>
          <a:p>
            <a:r>
              <a:rPr lang="en-US" sz="1600" dirty="0">
                <a:latin typeface="Times New Roman" panose="02020603050405020304" pitchFamily="18" charset="0"/>
              </a:rPr>
              <a:t>A second way to use Quick Query is by keyword. </a:t>
            </a:r>
            <a:endParaRPr lang="en-US" sz="1600" dirty="0">
              <a:solidFill>
                <a:srgbClr val="000000"/>
              </a:solidFill>
              <a:latin typeface="Times New Roman" panose="02020603050405020304" pitchFamily="18" charset="0"/>
            </a:endParaRPr>
          </a:p>
        </p:txBody>
      </p:sp>
      <p:sp>
        <p:nvSpPr>
          <p:cNvPr id="6" name="Rectangle 5"/>
          <p:cNvSpPr/>
          <p:nvPr/>
        </p:nvSpPr>
        <p:spPr>
          <a:xfrm>
            <a:off x="239486" y="1590783"/>
            <a:ext cx="6096000" cy="1107996"/>
          </a:xfrm>
          <a:prstGeom prst="rect">
            <a:avLst/>
          </a:prstGeom>
        </p:spPr>
        <p:txBody>
          <a:bodyPr>
            <a:spAutoFit/>
          </a:bodyPr>
          <a:lstStyle/>
          <a:p>
            <a:r>
              <a:rPr lang="en-US" sz="1600" b="1" dirty="0">
                <a:latin typeface="Times New Roman" panose="02020603050405020304" pitchFamily="18" charset="0"/>
              </a:rPr>
              <a:t>Step 1. </a:t>
            </a:r>
            <a:r>
              <a:rPr lang="en-US" sz="1600" dirty="0">
                <a:latin typeface="Times New Roman" panose="02020603050405020304" pitchFamily="18" charset="0"/>
              </a:rPr>
              <a:t>	Enter the keyword (or any part of the word), which could be a faculty name, sponsor name, address, etc. into the Quick Query Box. For example, we may be looking for an award that may have the word “agriculture” in the title. We would type that in and click GO! </a:t>
            </a:r>
            <a:r>
              <a:rPr lang="en-US" dirty="0">
                <a:solidFill>
                  <a:srgbClr val="000000"/>
                </a:solidFill>
                <a:latin typeface="Times New Roman" panose="02020603050405020304" pitchFamily="18" charset="0"/>
              </a:rPr>
              <a:t>	</a:t>
            </a:r>
          </a:p>
        </p:txBody>
      </p:sp>
      <p:sp>
        <p:nvSpPr>
          <p:cNvPr id="7" name="Rectangle 6"/>
          <p:cNvSpPr/>
          <p:nvPr/>
        </p:nvSpPr>
        <p:spPr>
          <a:xfrm>
            <a:off x="239486" y="4898772"/>
            <a:ext cx="6096000" cy="830997"/>
          </a:xfrm>
          <a:prstGeom prst="rect">
            <a:avLst/>
          </a:prstGeom>
        </p:spPr>
        <p:txBody>
          <a:bodyPr>
            <a:spAutoFit/>
          </a:bodyPr>
          <a:lstStyle/>
          <a:p>
            <a:r>
              <a:rPr lang="en-US" sz="1600" b="1" dirty="0">
                <a:latin typeface="Times New Roman" panose="02020603050405020304" pitchFamily="18" charset="0"/>
              </a:rPr>
              <a:t>Step 2 </a:t>
            </a:r>
            <a:r>
              <a:rPr lang="en-US" sz="1600" dirty="0">
                <a:latin typeface="Times New Roman" panose="02020603050405020304" pitchFamily="18" charset="0"/>
              </a:rPr>
              <a:t>	The following screen will appear with that keyword or any portion of that word that appears either in the faculty name, sponsor name, or title. 	</a:t>
            </a:r>
          </a:p>
        </p:txBody>
      </p:sp>
      <p:pic>
        <p:nvPicPr>
          <p:cNvPr id="8" name="Picture 7"/>
          <p:cNvPicPr>
            <a:picLocks noChangeAspect="1"/>
          </p:cNvPicPr>
          <p:nvPr/>
        </p:nvPicPr>
        <p:blipFill>
          <a:blip r:embed="rId2"/>
          <a:stretch>
            <a:fillRect/>
          </a:stretch>
        </p:blipFill>
        <p:spPr>
          <a:xfrm>
            <a:off x="6335486" y="2838654"/>
            <a:ext cx="5497201" cy="1792267"/>
          </a:xfrm>
          <a:prstGeom prst="rect">
            <a:avLst/>
          </a:prstGeom>
        </p:spPr>
      </p:pic>
    </p:spTree>
    <p:extLst>
      <p:ext uri="{BB962C8B-B14F-4D97-AF65-F5344CB8AC3E}">
        <p14:creationId xmlns:p14="http://schemas.microsoft.com/office/powerpoint/2010/main" val="2553373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7000"/>
                <a:hueMod val="92000"/>
                <a:satMod val="169000"/>
                <a:lumMod val="164000"/>
              </a:schemeClr>
            </a:gs>
            <a:gs pos="74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Rectangle 3"/>
          <p:cNvSpPr/>
          <p:nvPr/>
        </p:nvSpPr>
        <p:spPr>
          <a:xfrm>
            <a:off x="3902648" y="139959"/>
            <a:ext cx="3988592" cy="461665"/>
          </a:xfrm>
          <a:prstGeom prst="rect">
            <a:avLst/>
          </a:prstGeom>
        </p:spPr>
        <p:txBody>
          <a:bodyPr wrap="none">
            <a:spAutoFit/>
          </a:bodyPr>
          <a:lstStyle/>
          <a:p>
            <a:r>
              <a:rPr lang="en-US" sz="2400" b="1" dirty="0">
                <a:effectLst>
                  <a:outerShdw blurRad="38100" dist="38100" dir="2700000" algn="tl">
                    <a:srgbClr val="000000">
                      <a:alpha val="43137"/>
                    </a:srgbClr>
                  </a:outerShdw>
                </a:effectLst>
                <a:latin typeface="Times New Roman" panose="02020603050405020304" pitchFamily="18" charset="0"/>
              </a:rPr>
              <a:t>Sample Quick Query </a:t>
            </a:r>
            <a:r>
              <a:rPr lang="en-US" sz="2400" b="1" dirty="0" smtClean="0">
                <a:effectLst>
                  <a:outerShdw blurRad="38100" dist="38100" dir="2700000" algn="tl">
                    <a:srgbClr val="000000">
                      <a:alpha val="43137"/>
                    </a:srgbClr>
                  </a:outerShdw>
                </a:effectLst>
                <a:latin typeface="Times New Roman" panose="02020603050405020304" pitchFamily="18" charset="0"/>
              </a:rPr>
              <a:t>Results</a:t>
            </a:r>
            <a:endParaRPr lang="en-US" sz="2400" dirty="0">
              <a:effectLst>
                <a:outerShdw blurRad="38100" dist="38100" dir="2700000" algn="tl">
                  <a:srgbClr val="000000">
                    <a:alpha val="43137"/>
                  </a:srgbClr>
                </a:outerShdw>
              </a:effectLst>
              <a:latin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156362" y="990187"/>
            <a:ext cx="5950316" cy="4418503"/>
          </a:xfrm>
          <a:prstGeom prst="rect">
            <a:avLst/>
          </a:prstGeom>
        </p:spPr>
      </p:pic>
      <p:sp>
        <p:nvSpPr>
          <p:cNvPr id="6" name="Rectangle 5"/>
          <p:cNvSpPr/>
          <p:nvPr/>
        </p:nvSpPr>
        <p:spPr>
          <a:xfrm>
            <a:off x="438053" y="5797253"/>
            <a:ext cx="11281196" cy="584775"/>
          </a:xfrm>
          <a:prstGeom prst="rect">
            <a:avLst/>
          </a:prstGeom>
        </p:spPr>
        <p:txBody>
          <a:bodyPr wrap="square">
            <a:spAutoFit/>
          </a:bodyPr>
          <a:lstStyle/>
          <a:p>
            <a:r>
              <a:rPr lang="en-US" sz="1600" dirty="0">
                <a:latin typeface="Times New Roman" panose="02020603050405020304" pitchFamily="18" charset="0"/>
              </a:rPr>
              <a:t>If you would like to see a particular faculty member fact sheet or a sponsor fact sheet, click on the ”</a:t>
            </a:r>
            <a:r>
              <a:rPr lang="en-US" sz="1600" dirty="0" err="1">
                <a:latin typeface="Times New Roman" panose="02020603050405020304" pitchFamily="18" charset="0"/>
              </a:rPr>
              <a:t>i</a:t>
            </a:r>
            <a:r>
              <a:rPr lang="en-US" sz="1600" dirty="0">
                <a:latin typeface="Times New Roman" panose="02020603050405020304" pitchFamily="18" charset="0"/>
              </a:rPr>
              <a:t>” icon and </a:t>
            </a:r>
            <a:r>
              <a:rPr lang="en-US" sz="1600" i="1" dirty="0">
                <a:latin typeface="Times New Roman" panose="02020603050405020304" pitchFamily="18" charset="0"/>
              </a:rPr>
              <a:t>SIMS </a:t>
            </a:r>
            <a:r>
              <a:rPr lang="en-US" sz="1600" dirty="0">
                <a:latin typeface="Times New Roman" panose="02020603050405020304" pitchFamily="18" charset="0"/>
              </a:rPr>
              <a:t>will generate those reports. You can also narrow the search by defining the search criteria under “search settings” and then clicking on a blue link. 	</a:t>
            </a:r>
          </a:p>
        </p:txBody>
      </p:sp>
    </p:spTree>
    <p:extLst>
      <p:ext uri="{BB962C8B-B14F-4D97-AF65-F5344CB8AC3E}">
        <p14:creationId xmlns:p14="http://schemas.microsoft.com/office/powerpoint/2010/main" val="3183259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7000"/>
                <a:hueMod val="92000"/>
                <a:satMod val="169000"/>
                <a:lumMod val="164000"/>
              </a:schemeClr>
            </a:gs>
            <a:gs pos="77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Rectangle 4"/>
          <p:cNvSpPr/>
          <p:nvPr/>
        </p:nvSpPr>
        <p:spPr>
          <a:xfrm>
            <a:off x="136849" y="128798"/>
            <a:ext cx="7122367" cy="1600438"/>
          </a:xfrm>
          <a:prstGeom prst="rect">
            <a:avLst/>
          </a:prstGeom>
        </p:spPr>
        <p:txBody>
          <a:bodyPr wrap="square">
            <a:spAutoFit/>
          </a:bodyPr>
          <a:lstStyle/>
          <a:p>
            <a:r>
              <a:rPr lang="en-US" b="1" dirty="0">
                <a:latin typeface="Times New Roman" panose="02020603050405020304" pitchFamily="18" charset="0"/>
              </a:rPr>
              <a:t>Step 3. </a:t>
            </a:r>
            <a:r>
              <a:rPr lang="en-US" dirty="0">
                <a:latin typeface="Times New Roman" panose="02020603050405020304" pitchFamily="18" charset="0"/>
              </a:rPr>
              <a:t>	</a:t>
            </a:r>
            <a:r>
              <a:rPr lang="en-US" sz="1600" dirty="0">
                <a:latin typeface="Times New Roman" panose="02020603050405020304" pitchFamily="18" charset="0"/>
              </a:rPr>
              <a:t>You now can further define your search. If you would like to search for Keywords in either the project title or the address, click on the blue hyperlinked text and you will receive a listing for that category of all currently active awards. You can also change the search by defining other search criteria under “search settings” and then clicking on a blue link. Let’s look at the search for Project Titles including the word “agriculture” by clicking on that link</a:t>
            </a:r>
            <a:r>
              <a:rPr lang="en-US" sz="1600" dirty="0" smtClean="0">
                <a:latin typeface="Times New Roman" panose="02020603050405020304" pitchFamily="18" charset="0"/>
              </a:rPr>
              <a:t>:</a:t>
            </a:r>
            <a:endParaRPr lang="en-US" sz="1600" dirty="0">
              <a:latin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4276913" y="1906518"/>
            <a:ext cx="7638312" cy="3971768"/>
          </a:xfrm>
          <a:prstGeom prst="rect">
            <a:avLst/>
          </a:prstGeom>
        </p:spPr>
      </p:pic>
    </p:spTree>
    <p:extLst>
      <p:ext uri="{BB962C8B-B14F-4D97-AF65-F5344CB8AC3E}">
        <p14:creationId xmlns:p14="http://schemas.microsoft.com/office/powerpoint/2010/main" val="3128588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7000"/>
                <a:hueMod val="92000"/>
                <a:satMod val="169000"/>
                <a:lumMod val="164000"/>
              </a:schemeClr>
            </a:gs>
            <a:gs pos="79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Rectangle 4"/>
          <p:cNvSpPr/>
          <p:nvPr/>
        </p:nvSpPr>
        <p:spPr>
          <a:xfrm>
            <a:off x="108857" y="119467"/>
            <a:ext cx="11451772" cy="1261884"/>
          </a:xfrm>
          <a:prstGeom prst="rect">
            <a:avLst/>
          </a:prstGeom>
        </p:spPr>
        <p:txBody>
          <a:bodyPr wrap="square">
            <a:spAutoFit/>
          </a:bodyPr>
          <a:lstStyle/>
          <a:p>
            <a:r>
              <a:rPr lang="en-US" b="1" dirty="0">
                <a:latin typeface="Times New Roman" panose="02020603050405020304" pitchFamily="18" charset="0"/>
              </a:rPr>
              <a:t>Step 4. </a:t>
            </a:r>
            <a:r>
              <a:rPr lang="en-US" dirty="0">
                <a:latin typeface="Times New Roman" panose="02020603050405020304" pitchFamily="18" charset="0"/>
              </a:rPr>
              <a:t>	</a:t>
            </a:r>
            <a:r>
              <a:rPr lang="en-US" sz="1400" dirty="0">
                <a:latin typeface="Times New Roman" panose="02020603050405020304" pitchFamily="18" charset="0"/>
              </a:rPr>
              <a:t>Step 3 returned a Quick Query list with 19 records. You can now choose one of these records to view or export your results to an Excel Spreadsheet by clicking on the icon. By clicking on “Project Title” </a:t>
            </a:r>
            <a:r>
              <a:rPr lang="en-US" sz="1400" b="1" i="1" dirty="0">
                <a:latin typeface="Times New Roman" panose="02020603050405020304" pitchFamily="18" charset="0"/>
              </a:rPr>
              <a:t>SIMS </a:t>
            </a:r>
            <a:r>
              <a:rPr lang="en-US" sz="1400" dirty="0">
                <a:latin typeface="Times New Roman" panose="02020603050405020304" pitchFamily="18" charset="0"/>
              </a:rPr>
              <a:t>will search for Awards with Current Activity that has the word “agriculture” in the Project Title with Full Detail Output. </a:t>
            </a:r>
            <a:endParaRPr lang="en-US" sz="1400" dirty="0" smtClean="0">
              <a:latin typeface="Times New Roman" panose="02020603050405020304" pitchFamily="18" charset="0"/>
            </a:endParaRPr>
          </a:p>
          <a:p>
            <a:endParaRPr lang="en-US" sz="1400" dirty="0">
              <a:latin typeface="Times New Roman" panose="02020603050405020304" pitchFamily="18" charset="0"/>
            </a:endParaRPr>
          </a:p>
          <a:p>
            <a:r>
              <a:rPr lang="en-US" sz="1600" dirty="0">
                <a:latin typeface="Times New Roman" panose="02020603050405020304" pitchFamily="18" charset="0"/>
              </a:rPr>
              <a:t>The following list details the </a:t>
            </a:r>
            <a:r>
              <a:rPr lang="en-US" sz="1600" i="1" dirty="0">
                <a:latin typeface="Times New Roman" panose="02020603050405020304" pitchFamily="18" charset="0"/>
              </a:rPr>
              <a:t>SIMS </a:t>
            </a:r>
            <a:r>
              <a:rPr lang="en-US" sz="1600" dirty="0">
                <a:latin typeface="Times New Roman" panose="02020603050405020304" pitchFamily="18" charset="0"/>
              </a:rPr>
              <a:t>column heading for exported reports: </a:t>
            </a:r>
            <a:r>
              <a:rPr lang="en-US" sz="1400" dirty="0">
                <a:solidFill>
                  <a:srgbClr val="000000"/>
                </a:solidFill>
                <a:latin typeface="Times New Roman" panose="02020603050405020304" pitchFamily="18" charset="0"/>
              </a:rPr>
              <a:t>	</a:t>
            </a:r>
          </a:p>
        </p:txBody>
      </p:sp>
      <p:sp>
        <p:nvSpPr>
          <p:cNvPr id="7" name="Rectangle 6"/>
          <p:cNvSpPr/>
          <p:nvPr/>
        </p:nvSpPr>
        <p:spPr>
          <a:xfrm>
            <a:off x="108857" y="1350573"/>
            <a:ext cx="5078963" cy="5305555"/>
          </a:xfrm>
          <a:prstGeom prst="rect">
            <a:avLst/>
          </a:prstGeom>
        </p:spPr>
        <p:txBody>
          <a:bodyPr wrap="square">
            <a:spAutoFit/>
          </a:bodyPr>
          <a:lstStyle/>
          <a:p>
            <a:pPr>
              <a:lnSpc>
                <a:spcPct val="150000"/>
              </a:lnSpc>
            </a:pPr>
            <a:r>
              <a:rPr lang="en-US" sz="1400" dirty="0" err="1">
                <a:latin typeface="Times New Roman" panose="02020603050405020304" pitchFamily="18" charset="0"/>
              </a:rPr>
              <a:t>rptnote</a:t>
            </a:r>
            <a:r>
              <a:rPr lang="en-US" sz="1400" dirty="0">
                <a:latin typeface="Times New Roman" panose="02020603050405020304" pitchFamily="18" charset="0"/>
              </a:rPr>
              <a:t>: proprietary data reminder </a:t>
            </a:r>
          </a:p>
          <a:p>
            <a:pPr>
              <a:lnSpc>
                <a:spcPct val="150000"/>
              </a:lnSpc>
            </a:pPr>
            <a:r>
              <a:rPr lang="en-US" sz="1400" dirty="0" err="1">
                <a:latin typeface="Times New Roman" panose="02020603050405020304" pitchFamily="18" charset="0"/>
              </a:rPr>
              <a:t>nospkey</a:t>
            </a:r>
            <a:r>
              <a:rPr lang="en-US" sz="1400" dirty="0">
                <a:latin typeface="Times New Roman" panose="02020603050405020304" pitchFamily="18" charset="0"/>
              </a:rPr>
              <a:t>: OSP number </a:t>
            </a:r>
          </a:p>
          <a:p>
            <a:pPr>
              <a:lnSpc>
                <a:spcPct val="150000"/>
              </a:lnSpc>
            </a:pPr>
            <a:r>
              <a:rPr lang="en-US" sz="1400" dirty="0" err="1">
                <a:latin typeface="Times New Roman" panose="02020603050405020304" pitchFamily="18" charset="0"/>
              </a:rPr>
              <a:t>ccuid</a:t>
            </a:r>
            <a:r>
              <a:rPr lang="en-US" sz="1400" dirty="0">
                <a:latin typeface="Times New Roman" panose="02020603050405020304" pitchFamily="18" charset="0"/>
              </a:rPr>
              <a:t>: College Id </a:t>
            </a:r>
          </a:p>
          <a:p>
            <a:pPr>
              <a:lnSpc>
                <a:spcPct val="150000"/>
              </a:lnSpc>
            </a:pPr>
            <a:r>
              <a:rPr lang="en-US" sz="1400" dirty="0" err="1">
                <a:latin typeface="Times New Roman" panose="02020603050405020304" pitchFamily="18" charset="0"/>
              </a:rPr>
              <a:t>cstatus</a:t>
            </a:r>
            <a:r>
              <a:rPr lang="en-US" sz="1400" dirty="0">
                <a:latin typeface="Times New Roman" panose="02020603050405020304" pitchFamily="18" charset="0"/>
              </a:rPr>
              <a:t>: Award Status </a:t>
            </a:r>
          </a:p>
          <a:p>
            <a:pPr>
              <a:lnSpc>
                <a:spcPct val="150000"/>
              </a:lnSpc>
            </a:pPr>
            <a:r>
              <a:rPr lang="en-US" sz="1400" dirty="0" err="1">
                <a:latin typeface="Times New Roman" panose="02020603050405020304" pitchFamily="18" charset="0"/>
              </a:rPr>
              <a:t>cfunction</a:t>
            </a:r>
            <a:r>
              <a:rPr lang="en-US" sz="1400" dirty="0">
                <a:latin typeface="Times New Roman" panose="02020603050405020304" pitchFamily="18" charset="0"/>
              </a:rPr>
              <a:t>: Research, Instruction, or CE </a:t>
            </a:r>
          </a:p>
          <a:p>
            <a:pPr>
              <a:lnSpc>
                <a:spcPct val="150000"/>
              </a:lnSpc>
            </a:pPr>
            <a:r>
              <a:rPr lang="en-US" sz="1400" dirty="0" err="1">
                <a:latin typeface="Times New Roman" panose="02020603050405020304" pitchFamily="18" charset="0"/>
              </a:rPr>
              <a:t>dpropdate</a:t>
            </a:r>
            <a:r>
              <a:rPr lang="en-US" sz="1400" dirty="0">
                <a:latin typeface="Times New Roman" panose="02020603050405020304" pitchFamily="18" charset="0"/>
              </a:rPr>
              <a:t>: date proposal submitted </a:t>
            </a:r>
          </a:p>
          <a:p>
            <a:pPr>
              <a:lnSpc>
                <a:spcPct val="150000"/>
              </a:lnSpc>
            </a:pPr>
            <a:r>
              <a:rPr lang="en-US" sz="1400" dirty="0" err="1">
                <a:latin typeface="Times New Roman" panose="02020603050405020304" pitchFamily="18" charset="0"/>
              </a:rPr>
              <a:t>dawarddate</a:t>
            </a:r>
            <a:r>
              <a:rPr lang="en-US" sz="1400" dirty="0">
                <a:latin typeface="Times New Roman" panose="02020603050405020304" pitchFamily="18" charset="0"/>
              </a:rPr>
              <a:t>: date award received </a:t>
            </a:r>
          </a:p>
          <a:p>
            <a:pPr>
              <a:lnSpc>
                <a:spcPct val="150000"/>
              </a:lnSpc>
            </a:pPr>
            <a:r>
              <a:rPr lang="en-US" sz="1400" dirty="0" err="1">
                <a:latin typeface="Times New Roman" panose="02020603050405020304" pitchFamily="18" charset="0"/>
              </a:rPr>
              <a:t>csponsor</a:t>
            </a:r>
            <a:r>
              <a:rPr lang="en-US" sz="1400" dirty="0">
                <a:latin typeface="Times New Roman" panose="02020603050405020304" pitchFamily="18" charset="0"/>
              </a:rPr>
              <a:t>: sponsor name </a:t>
            </a:r>
          </a:p>
          <a:p>
            <a:pPr>
              <a:lnSpc>
                <a:spcPct val="150000"/>
              </a:lnSpc>
            </a:pPr>
            <a:r>
              <a:rPr lang="en-US" sz="1400" dirty="0" err="1">
                <a:latin typeface="Times New Roman" panose="02020603050405020304" pitchFamily="18" charset="0"/>
              </a:rPr>
              <a:t>cspontype</a:t>
            </a:r>
            <a:r>
              <a:rPr lang="en-US" sz="1400" dirty="0">
                <a:latin typeface="Times New Roman" panose="02020603050405020304" pitchFamily="18" charset="0"/>
              </a:rPr>
              <a:t>: sponsor type </a:t>
            </a:r>
          </a:p>
          <a:p>
            <a:pPr>
              <a:lnSpc>
                <a:spcPct val="150000"/>
              </a:lnSpc>
            </a:pPr>
            <a:r>
              <a:rPr lang="en-US" sz="1400" dirty="0" err="1">
                <a:latin typeface="Times New Roman" panose="02020603050405020304" pitchFamily="18" charset="0"/>
              </a:rPr>
              <a:t>ccollege</a:t>
            </a:r>
            <a:r>
              <a:rPr lang="en-US" sz="1400" dirty="0">
                <a:latin typeface="Times New Roman" panose="02020603050405020304" pitchFamily="18" charset="0"/>
              </a:rPr>
              <a:t>: college submitting the proposal </a:t>
            </a:r>
          </a:p>
          <a:p>
            <a:pPr>
              <a:lnSpc>
                <a:spcPct val="150000"/>
              </a:lnSpc>
            </a:pPr>
            <a:r>
              <a:rPr lang="en-US" sz="1400" dirty="0" err="1">
                <a:latin typeface="Times New Roman" panose="02020603050405020304" pitchFamily="18" charset="0"/>
              </a:rPr>
              <a:t>cdepartmen</a:t>
            </a:r>
            <a:r>
              <a:rPr lang="en-US" sz="1400" dirty="0">
                <a:latin typeface="Times New Roman" panose="02020603050405020304" pitchFamily="18" charset="0"/>
              </a:rPr>
              <a:t>: department submitting the proposal </a:t>
            </a:r>
          </a:p>
          <a:p>
            <a:pPr>
              <a:lnSpc>
                <a:spcPct val="150000"/>
              </a:lnSpc>
            </a:pPr>
            <a:r>
              <a:rPr lang="en-US" sz="1400" dirty="0" err="1">
                <a:latin typeface="Times New Roman" panose="02020603050405020304" pitchFamily="18" charset="0"/>
              </a:rPr>
              <a:t>depttype</a:t>
            </a:r>
            <a:r>
              <a:rPr lang="en-US" sz="1400" dirty="0">
                <a:latin typeface="Times New Roman" panose="02020603050405020304" pitchFamily="18" charset="0"/>
              </a:rPr>
              <a:t>: Hershey use only </a:t>
            </a:r>
          </a:p>
          <a:p>
            <a:pPr>
              <a:lnSpc>
                <a:spcPct val="150000"/>
              </a:lnSpc>
            </a:pPr>
            <a:r>
              <a:rPr lang="en-US" sz="1400" dirty="0" err="1">
                <a:latin typeface="Times New Roman" panose="02020603050405020304" pitchFamily="18" charset="0"/>
              </a:rPr>
              <a:t>agttype</a:t>
            </a:r>
            <a:r>
              <a:rPr lang="en-US" sz="1400" dirty="0">
                <a:latin typeface="Times New Roman" panose="02020603050405020304" pitchFamily="18" charset="0"/>
              </a:rPr>
              <a:t>: agreement type </a:t>
            </a:r>
          </a:p>
          <a:p>
            <a:pPr>
              <a:lnSpc>
                <a:spcPct val="150000"/>
              </a:lnSpc>
            </a:pPr>
            <a:r>
              <a:rPr lang="en-US" sz="1400" dirty="0">
                <a:latin typeface="Times New Roman" panose="02020603050405020304" pitchFamily="18" charset="0"/>
              </a:rPr>
              <a:t>cawrdnum1-3: award numbers for the award (three places to enter. For example 1=award number, 2=task order, 3=amendment number. </a:t>
            </a:r>
            <a:r>
              <a:rPr lang="en-US" dirty="0">
                <a:solidFill>
                  <a:srgbClr val="000000"/>
                </a:solidFill>
                <a:latin typeface="Times New Roman" panose="02020603050405020304" pitchFamily="18" charset="0"/>
              </a:rPr>
              <a:t>	</a:t>
            </a:r>
          </a:p>
        </p:txBody>
      </p:sp>
      <p:sp>
        <p:nvSpPr>
          <p:cNvPr id="8" name="Rectangle 7"/>
          <p:cNvSpPr/>
          <p:nvPr/>
        </p:nvSpPr>
        <p:spPr>
          <a:xfrm>
            <a:off x="6096000" y="1350573"/>
            <a:ext cx="6096000" cy="4577985"/>
          </a:xfrm>
          <a:prstGeom prst="rect">
            <a:avLst/>
          </a:prstGeom>
        </p:spPr>
        <p:txBody>
          <a:bodyPr>
            <a:spAutoFit/>
          </a:bodyPr>
          <a:lstStyle/>
          <a:p>
            <a:pPr>
              <a:lnSpc>
                <a:spcPct val="150000"/>
              </a:lnSpc>
            </a:pPr>
            <a:r>
              <a:rPr lang="en-US" sz="1400" dirty="0" err="1">
                <a:latin typeface="Times New Roman" panose="02020603050405020304" pitchFamily="18" charset="0"/>
                <a:cs typeface="Times New Roman" panose="02020603050405020304" pitchFamily="18" charset="0"/>
              </a:rPr>
              <a:t>ypropamt</a:t>
            </a:r>
            <a:r>
              <a:rPr lang="en-US" sz="1400" dirty="0">
                <a:latin typeface="Times New Roman" panose="02020603050405020304" pitchFamily="18" charset="0"/>
                <a:cs typeface="Times New Roman" panose="02020603050405020304" pitchFamily="18" charset="0"/>
              </a:rPr>
              <a:t>: amount proposed </a:t>
            </a:r>
          </a:p>
          <a:p>
            <a:pPr>
              <a:lnSpc>
                <a:spcPct val="150000"/>
              </a:lnSpc>
            </a:pPr>
            <a:r>
              <a:rPr lang="en-US" sz="1400" dirty="0" err="1">
                <a:latin typeface="Times New Roman" panose="02020603050405020304" pitchFamily="18" charset="0"/>
                <a:cs typeface="Times New Roman" panose="02020603050405020304" pitchFamily="18" charset="0"/>
              </a:rPr>
              <a:t>yawrdamt</a:t>
            </a:r>
            <a:r>
              <a:rPr lang="en-US" sz="1400" dirty="0">
                <a:latin typeface="Times New Roman" panose="02020603050405020304" pitchFamily="18" charset="0"/>
                <a:cs typeface="Times New Roman" panose="02020603050405020304" pitchFamily="18" charset="0"/>
              </a:rPr>
              <a:t>: amount received 	</a:t>
            </a:r>
          </a:p>
          <a:p>
            <a:pPr>
              <a:lnSpc>
                <a:spcPct val="150000"/>
              </a:lnSpc>
            </a:pPr>
            <a:r>
              <a:rPr lang="en-US" sz="1400" dirty="0" err="1" smtClean="0">
                <a:latin typeface="Times New Roman" panose="02020603050405020304" pitchFamily="18" charset="0"/>
                <a:cs typeface="Times New Roman" panose="02020603050405020304" pitchFamily="18" charset="0"/>
              </a:rPr>
              <a:t>ctitle</a:t>
            </a:r>
            <a:r>
              <a:rPr lang="en-US" sz="1400" dirty="0">
                <a:latin typeface="Times New Roman" panose="02020603050405020304" pitchFamily="18" charset="0"/>
                <a:cs typeface="Times New Roman" panose="02020603050405020304" pitchFamily="18" charset="0"/>
              </a:rPr>
              <a:t>: title of the proposal </a:t>
            </a:r>
          </a:p>
          <a:p>
            <a:pPr>
              <a:lnSpc>
                <a:spcPct val="150000"/>
              </a:lnSpc>
            </a:pPr>
            <a:r>
              <a:rPr lang="en-US" sz="1400" dirty="0">
                <a:latin typeface="Times New Roman" panose="02020603050405020304" pitchFamily="18" charset="0"/>
                <a:cs typeface="Times New Roman" panose="02020603050405020304" pitchFamily="18" charset="0"/>
              </a:rPr>
              <a:t>cpi1-6: names of the first 6 PIs </a:t>
            </a:r>
          </a:p>
          <a:p>
            <a:pPr>
              <a:lnSpc>
                <a:spcPct val="150000"/>
              </a:lnSpc>
            </a:pPr>
            <a:r>
              <a:rPr lang="en-US" sz="1400" dirty="0" err="1">
                <a:latin typeface="Times New Roman" panose="02020603050405020304" pitchFamily="18" charset="0"/>
                <a:cs typeface="Times New Roman" panose="02020603050405020304" pitchFamily="18" charset="0"/>
              </a:rPr>
              <a:t>dpropbegin</a:t>
            </a:r>
            <a:r>
              <a:rPr lang="en-US" sz="1400" dirty="0">
                <a:latin typeface="Times New Roman" panose="02020603050405020304" pitchFamily="18" charset="0"/>
                <a:cs typeface="Times New Roman" panose="02020603050405020304" pitchFamily="18" charset="0"/>
              </a:rPr>
              <a:t>: proposed start date </a:t>
            </a:r>
          </a:p>
          <a:p>
            <a:pPr>
              <a:lnSpc>
                <a:spcPct val="150000"/>
              </a:lnSpc>
            </a:pPr>
            <a:r>
              <a:rPr lang="en-US" sz="1400" dirty="0" err="1">
                <a:latin typeface="Times New Roman" panose="02020603050405020304" pitchFamily="18" charset="0"/>
                <a:cs typeface="Times New Roman" panose="02020603050405020304" pitchFamily="18" charset="0"/>
              </a:rPr>
              <a:t>dpropend</a:t>
            </a:r>
            <a:r>
              <a:rPr lang="en-US" sz="1400" dirty="0">
                <a:latin typeface="Times New Roman" panose="02020603050405020304" pitchFamily="18" charset="0"/>
                <a:cs typeface="Times New Roman" panose="02020603050405020304" pitchFamily="18" charset="0"/>
              </a:rPr>
              <a:t>: proposed end date </a:t>
            </a:r>
          </a:p>
          <a:p>
            <a:pPr>
              <a:lnSpc>
                <a:spcPct val="150000"/>
              </a:lnSpc>
            </a:pPr>
            <a:r>
              <a:rPr lang="en-US" sz="1400" dirty="0" err="1">
                <a:latin typeface="Times New Roman" panose="02020603050405020304" pitchFamily="18" charset="0"/>
                <a:cs typeface="Times New Roman" panose="02020603050405020304" pitchFamily="18" charset="0"/>
              </a:rPr>
              <a:t>dawrdbegin</a:t>
            </a:r>
            <a:r>
              <a:rPr lang="en-US" sz="1400" dirty="0">
                <a:latin typeface="Times New Roman" panose="02020603050405020304" pitchFamily="18" charset="0"/>
                <a:cs typeface="Times New Roman" panose="02020603050405020304" pitchFamily="18" charset="0"/>
              </a:rPr>
              <a:t>: start date of the award </a:t>
            </a:r>
          </a:p>
          <a:p>
            <a:pPr>
              <a:lnSpc>
                <a:spcPct val="150000"/>
              </a:lnSpc>
            </a:pPr>
            <a:r>
              <a:rPr lang="en-US" sz="1400" dirty="0" err="1">
                <a:latin typeface="Times New Roman" panose="02020603050405020304" pitchFamily="18" charset="0"/>
                <a:cs typeface="Times New Roman" panose="02020603050405020304" pitchFamily="18" charset="0"/>
              </a:rPr>
              <a:t>dawrdend</a:t>
            </a:r>
            <a:r>
              <a:rPr lang="en-US" sz="1400" dirty="0">
                <a:latin typeface="Times New Roman" panose="02020603050405020304" pitchFamily="18" charset="0"/>
                <a:cs typeface="Times New Roman" panose="02020603050405020304" pitchFamily="18" charset="0"/>
              </a:rPr>
              <a:t>: end date of the award </a:t>
            </a:r>
          </a:p>
          <a:p>
            <a:pPr>
              <a:lnSpc>
                <a:spcPct val="150000"/>
              </a:lnSpc>
            </a:pPr>
            <a:r>
              <a:rPr lang="en-US" sz="1400" dirty="0">
                <a:latin typeface="Times New Roman" panose="02020603050405020304" pitchFamily="18" charset="0"/>
                <a:cs typeface="Times New Roman" panose="02020603050405020304" pitchFamily="18" charset="0"/>
              </a:rPr>
              <a:t>cpi7-25: names of the 7th through 25th PIs </a:t>
            </a:r>
          </a:p>
          <a:p>
            <a:pPr>
              <a:lnSpc>
                <a:spcPct val="150000"/>
              </a:lnSpc>
            </a:pPr>
            <a:r>
              <a:rPr lang="en-US" sz="1400" dirty="0">
                <a:latin typeface="Times New Roman" panose="02020603050405020304" pitchFamily="18" charset="0"/>
                <a:cs typeface="Times New Roman" panose="02020603050405020304" pitchFamily="18" charset="0"/>
              </a:rPr>
              <a:t>cpi1propcredit: amount of proposal credit for the first PI </a:t>
            </a:r>
          </a:p>
          <a:p>
            <a:pPr>
              <a:lnSpc>
                <a:spcPct val="150000"/>
              </a:lnSpc>
            </a:pPr>
            <a:r>
              <a:rPr lang="en-US" sz="1400" dirty="0">
                <a:latin typeface="Times New Roman" panose="02020603050405020304" pitchFamily="18" charset="0"/>
                <a:cs typeface="Times New Roman" panose="02020603050405020304" pitchFamily="18" charset="0"/>
              </a:rPr>
              <a:t>cpi1awrdcredit: amount of the award credit for the first PI </a:t>
            </a:r>
          </a:p>
          <a:p>
            <a:pPr>
              <a:lnSpc>
                <a:spcPct val="150000"/>
              </a:lnSpc>
            </a:pPr>
            <a:r>
              <a:rPr lang="en-US" sz="1400" dirty="0">
                <a:latin typeface="Times New Roman" panose="02020603050405020304" pitchFamily="18" charset="0"/>
                <a:cs typeface="Times New Roman" panose="02020603050405020304" pitchFamily="18" charset="0"/>
              </a:rPr>
              <a:t>… </a:t>
            </a:r>
          </a:p>
          <a:p>
            <a:pPr>
              <a:lnSpc>
                <a:spcPct val="150000"/>
              </a:lnSpc>
            </a:pPr>
            <a:r>
              <a:rPr lang="en-US" sz="1400" dirty="0">
                <a:latin typeface="Times New Roman" panose="02020603050405020304" pitchFamily="18" charset="0"/>
                <a:cs typeface="Times New Roman" panose="02020603050405020304" pitchFamily="18" charset="0"/>
              </a:rPr>
              <a:t>cpi25propcredit: amount of the proposal credit for the 25th PI </a:t>
            </a:r>
          </a:p>
          <a:p>
            <a:pPr>
              <a:lnSpc>
                <a:spcPct val="150000"/>
              </a:lnSpc>
            </a:pPr>
            <a:r>
              <a:rPr lang="en-US" sz="1400" dirty="0">
                <a:latin typeface="Times New Roman" panose="02020603050405020304" pitchFamily="18" charset="0"/>
                <a:cs typeface="Times New Roman" panose="02020603050405020304" pitchFamily="18" charset="0"/>
              </a:rPr>
              <a:t>cpi25awrdcredit: amount of the award credit for the 25th PI </a:t>
            </a:r>
            <a:r>
              <a:rPr lang="en-US" sz="1400" dirty="0">
                <a:latin typeface="Times New Roman" panose="02020603050405020304" pitchFamily="18" charset="0"/>
              </a:rPr>
              <a:t>	</a:t>
            </a:r>
          </a:p>
        </p:txBody>
      </p:sp>
    </p:spTree>
    <p:extLst>
      <p:ext uri="{BB962C8B-B14F-4D97-AF65-F5344CB8AC3E}">
        <p14:creationId xmlns:p14="http://schemas.microsoft.com/office/powerpoint/2010/main" val="2533211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7000"/>
                <a:hueMod val="92000"/>
                <a:satMod val="169000"/>
                <a:lumMod val="164000"/>
              </a:schemeClr>
            </a:gs>
            <a:gs pos="8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Rectangle 3"/>
          <p:cNvSpPr/>
          <p:nvPr/>
        </p:nvSpPr>
        <p:spPr>
          <a:xfrm>
            <a:off x="3746460" y="127909"/>
            <a:ext cx="3877985" cy="369332"/>
          </a:xfrm>
          <a:prstGeom prst="rect">
            <a:avLst/>
          </a:prstGeom>
        </p:spPr>
        <p:txBody>
          <a:bodyPr wrap="none">
            <a:spAutoFit/>
          </a:bodyPr>
          <a:lstStyle/>
          <a:p>
            <a:r>
              <a:rPr lang="en-US" b="1" dirty="0">
                <a:latin typeface="Times New Roman" panose="02020603050405020304" pitchFamily="18" charset="0"/>
              </a:rPr>
              <a:t>Sample Quick Query Search </a:t>
            </a:r>
            <a:r>
              <a:rPr lang="en-US" b="1" dirty="0" smtClean="0">
                <a:latin typeface="Times New Roman" panose="02020603050405020304" pitchFamily="18" charset="0"/>
              </a:rPr>
              <a:t>Report</a:t>
            </a:r>
            <a:endParaRPr lang="en-US" dirty="0">
              <a:latin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968997" y="636520"/>
            <a:ext cx="7432910" cy="5558980"/>
          </a:xfrm>
          <a:prstGeom prst="rect">
            <a:avLst/>
          </a:prstGeom>
        </p:spPr>
      </p:pic>
    </p:spTree>
    <p:extLst>
      <p:ext uri="{BB962C8B-B14F-4D97-AF65-F5344CB8AC3E}">
        <p14:creationId xmlns:p14="http://schemas.microsoft.com/office/powerpoint/2010/main" val="2214728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7000"/>
                <a:hueMod val="92000"/>
                <a:satMod val="169000"/>
                <a:lumMod val="164000"/>
              </a:schemeClr>
            </a:gs>
            <a:gs pos="66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Rectangle 3"/>
          <p:cNvSpPr/>
          <p:nvPr/>
        </p:nvSpPr>
        <p:spPr>
          <a:xfrm>
            <a:off x="183501" y="152409"/>
            <a:ext cx="4565781" cy="1754326"/>
          </a:xfrm>
          <a:prstGeom prst="rect">
            <a:avLst/>
          </a:prstGeom>
        </p:spPr>
        <p:txBody>
          <a:bodyPr wrap="square">
            <a:spAutoFit/>
          </a:bodyPr>
          <a:lstStyle/>
          <a:p>
            <a:r>
              <a:rPr lang="en-US" b="1" dirty="0">
                <a:latin typeface="Times New Roman" panose="02020603050405020304" pitchFamily="18" charset="0"/>
              </a:rPr>
              <a:t>Search Settings </a:t>
            </a:r>
            <a:endParaRPr lang="en-US" b="1" dirty="0" smtClean="0">
              <a:latin typeface="Times New Roman" panose="02020603050405020304" pitchFamily="18" charset="0"/>
            </a:endParaRPr>
          </a:p>
          <a:p>
            <a:endParaRPr lang="en-US" b="1" dirty="0" smtClean="0">
              <a:latin typeface="Times New Roman" panose="02020603050405020304" pitchFamily="18" charset="0"/>
            </a:endParaRPr>
          </a:p>
          <a:p>
            <a:r>
              <a:rPr lang="en-US" sz="1400" dirty="0" smtClean="0">
                <a:latin typeface="Times New Roman" panose="02020603050405020304" pitchFamily="18" charset="0"/>
              </a:rPr>
              <a:t>Note </a:t>
            </a:r>
            <a:r>
              <a:rPr lang="en-US" sz="1400" dirty="0">
                <a:latin typeface="Times New Roman" panose="02020603050405020304" pitchFamily="18" charset="0"/>
              </a:rPr>
              <a:t>that the time period box should only be used if using the “Defined Period” action. The other action selections define the time period for you. Below is a listing of “Type” and “Action” selections and the expected query result you will get: </a:t>
            </a:r>
            <a:r>
              <a:rPr lang="en-US" sz="1600" dirty="0">
                <a:solidFill>
                  <a:srgbClr val="000000"/>
                </a:solidFill>
                <a:latin typeface="Times New Roman" panose="02020603050405020304" pitchFamily="18" charset="0"/>
              </a:rPr>
              <a:t>	</a:t>
            </a:r>
          </a:p>
        </p:txBody>
      </p:sp>
      <p:pic>
        <p:nvPicPr>
          <p:cNvPr id="5" name="Picture 4"/>
          <p:cNvPicPr>
            <a:picLocks noChangeAspect="1"/>
          </p:cNvPicPr>
          <p:nvPr/>
        </p:nvPicPr>
        <p:blipFill>
          <a:blip r:embed="rId2"/>
          <a:stretch>
            <a:fillRect/>
          </a:stretch>
        </p:blipFill>
        <p:spPr>
          <a:xfrm>
            <a:off x="5561045" y="378021"/>
            <a:ext cx="5467737" cy="6156682"/>
          </a:xfrm>
          <a:prstGeom prst="rect">
            <a:avLst/>
          </a:prstGeom>
        </p:spPr>
      </p:pic>
      <p:sp>
        <p:nvSpPr>
          <p:cNvPr id="6" name="Rectangle 5"/>
          <p:cNvSpPr/>
          <p:nvPr/>
        </p:nvSpPr>
        <p:spPr>
          <a:xfrm>
            <a:off x="1" y="5746553"/>
            <a:ext cx="4749282" cy="738664"/>
          </a:xfrm>
          <a:prstGeom prst="rect">
            <a:avLst/>
          </a:prstGeom>
        </p:spPr>
        <p:txBody>
          <a:bodyPr wrap="square">
            <a:spAutoFit/>
          </a:bodyPr>
          <a:lstStyle/>
          <a:p>
            <a:r>
              <a:rPr lang="en-US" sz="1400" dirty="0">
                <a:latin typeface="Times New Roman" panose="02020603050405020304" pitchFamily="18" charset="0"/>
              </a:rPr>
              <a:t>* Note that if you use Defined Period and do not specify start and end dates, then </a:t>
            </a:r>
            <a:r>
              <a:rPr lang="en-US" sz="1400" i="1" dirty="0">
                <a:latin typeface="Times New Roman" panose="02020603050405020304" pitchFamily="18" charset="0"/>
              </a:rPr>
              <a:t>SIMS </a:t>
            </a:r>
            <a:r>
              <a:rPr lang="en-US" sz="1400" dirty="0">
                <a:latin typeface="Times New Roman" panose="02020603050405020304" pitchFamily="18" charset="0"/>
              </a:rPr>
              <a:t>will default to Current Fiscal Year. 	</a:t>
            </a:r>
          </a:p>
        </p:txBody>
      </p:sp>
    </p:spTree>
    <p:extLst>
      <p:ext uri="{BB962C8B-B14F-4D97-AF65-F5344CB8AC3E}">
        <p14:creationId xmlns:p14="http://schemas.microsoft.com/office/powerpoint/2010/main" val="1667764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7000"/>
                <a:hueMod val="92000"/>
                <a:satMod val="169000"/>
                <a:lumMod val="164000"/>
              </a:schemeClr>
            </a:gs>
            <a:gs pos="73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13" y="124691"/>
            <a:ext cx="6533805" cy="6665959"/>
          </a:xfrm>
        </p:spPr>
        <p:txBody>
          <a:bodyPr anchor="t">
            <a:normAutofit fontScale="92500" lnSpcReduction="10000"/>
          </a:bodyPr>
          <a:lstStyle/>
          <a:p>
            <a:pPr marL="342900" indent="-342900">
              <a:buFont typeface="+mj-lt"/>
              <a:buAutoNum type="arabicPeriod" startAt="3"/>
            </a:pPr>
            <a:r>
              <a:rPr lang="en-US" sz="1700" dirty="0" smtClean="0">
                <a:solidFill>
                  <a:schemeClr val="tx1"/>
                </a:solidFill>
                <a:latin typeface="Times New Roman" panose="02020603050405020304" pitchFamily="18" charset="0"/>
                <a:cs typeface="Times New Roman" panose="02020603050405020304" pitchFamily="18" charset="0"/>
              </a:rPr>
              <a:t>Select </a:t>
            </a:r>
            <a:r>
              <a:rPr lang="en-US" sz="1700" dirty="0">
                <a:solidFill>
                  <a:schemeClr val="tx1"/>
                </a:solidFill>
                <a:latin typeface="Times New Roman" panose="02020603050405020304" pitchFamily="18" charset="0"/>
                <a:cs typeface="Times New Roman" panose="02020603050405020304" pitchFamily="18" charset="0"/>
              </a:rPr>
              <a:t>the content you want displayed on your Welcome Screen by checking the check box to the immediate left of each element you want displayed. Remember that including too much content will slow down entering the application and clutter your welcome </a:t>
            </a:r>
            <a:r>
              <a:rPr lang="en-US" sz="1700" dirty="0" smtClean="0">
                <a:solidFill>
                  <a:schemeClr val="tx1"/>
                </a:solidFill>
                <a:latin typeface="Times New Roman" panose="02020603050405020304" pitchFamily="18" charset="0"/>
                <a:cs typeface="Times New Roman" panose="02020603050405020304" pitchFamily="18" charset="0"/>
              </a:rPr>
              <a:t>page</a:t>
            </a:r>
          </a:p>
          <a:p>
            <a:pPr marL="342900" indent="-342900">
              <a:buFont typeface="+mj-lt"/>
              <a:buAutoNum type="arabicPeriod" startAt="3"/>
            </a:pPr>
            <a:r>
              <a:rPr lang="en-US" sz="1700" dirty="0" smtClean="0">
                <a:solidFill>
                  <a:schemeClr val="tx1"/>
                </a:solidFill>
                <a:latin typeface="Times New Roman" panose="02020603050405020304" pitchFamily="18" charset="0"/>
                <a:cs typeface="Times New Roman" panose="02020603050405020304" pitchFamily="18" charset="0"/>
              </a:rPr>
              <a:t>According </a:t>
            </a:r>
            <a:r>
              <a:rPr lang="en-US" sz="1700" dirty="0">
                <a:solidFill>
                  <a:schemeClr val="tx1"/>
                </a:solidFill>
                <a:latin typeface="Times New Roman" panose="02020603050405020304" pitchFamily="18" charset="0"/>
                <a:cs typeface="Times New Roman" panose="02020603050405020304" pitchFamily="18" charset="0"/>
              </a:rPr>
              <a:t>to your personal preferences and work needs, assign each of the content elements you have selected for display to a screen by typing a “1” or “2” in the Screen field. A “1” will place the content in the left side of the window (it is half the width of the right side) and a “2” will place it in the right side of the window. </a:t>
            </a:r>
            <a:endParaRPr lang="en-US" sz="1700"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mj-lt"/>
              <a:buAutoNum type="arabicPeriod" startAt="3"/>
            </a:pPr>
            <a:r>
              <a:rPr lang="en-US" sz="1700" dirty="0" smtClean="0">
                <a:solidFill>
                  <a:schemeClr val="tx1"/>
                </a:solidFill>
                <a:latin typeface="Times New Roman" panose="02020603050405020304" pitchFamily="18" charset="0"/>
                <a:cs typeface="Times New Roman" panose="02020603050405020304" pitchFamily="18" charset="0"/>
              </a:rPr>
              <a:t>Next</a:t>
            </a:r>
            <a:r>
              <a:rPr lang="en-US" sz="1700" dirty="0">
                <a:solidFill>
                  <a:schemeClr val="tx1"/>
                </a:solidFill>
                <a:latin typeface="Times New Roman" panose="02020603050405020304" pitchFamily="18" charset="0"/>
                <a:cs typeface="Times New Roman" panose="02020603050405020304" pitchFamily="18" charset="0"/>
              </a:rPr>
              <a:t>, assign the order you want each content element displayed in its side of the window (top to bottom) by typing in the number of appearance in the Order field. You can assign multiple content elements to each screen side, if desired. </a:t>
            </a:r>
            <a:endParaRPr lang="en-US" sz="1700"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mj-lt"/>
              <a:buAutoNum type="arabicPeriod" startAt="3"/>
            </a:pPr>
            <a:r>
              <a:rPr lang="en-US" sz="1700" dirty="0" smtClean="0">
                <a:solidFill>
                  <a:schemeClr val="tx1"/>
                </a:solidFill>
                <a:latin typeface="Times New Roman" panose="02020603050405020304" pitchFamily="18" charset="0"/>
                <a:cs typeface="Times New Roman" panose="02020603050405020304" pitchFamily="18" charset="0"/>
              </a:rPr>
              <a:t>Finally</a:t>
            </a:r>
            <a:r>
              <a:rPr lang="en-US" sz="1700" dirty="0">
                <a:solidFill>
                  <a:schemeClr val="tx1"/>
                </a:solidFill>
                <a:latin typeface="Times New Roman" panose="02020603050405020304" pitchFamily="18" charset="0"/>
                <a:cs typeface="Times New Roman" panose="02020603050405020304" pitchFamily="18" charset="0"/>
              </a:rPr>
              <a:t>, click the minimize box to the right of the field you are choosing. This will display the table on the screen in a minimized window to save space. </a:t>
            </a:r>
            <a:endParaRPr lang="en-US" sz="1700"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mj-lt"/>
              <a:buAutoNum type="arabicPeriod" startAt="3"/>
            </a:pPr>
            <a:r>
              <a:rPr lang="en-US" sz="1700" dirty="0" smtClean="0">
                <a:solidFill>
                  <a:schemeClr val="tx1"/>
                </a:solidFill>
                <a:latin typeface="Times New Roman" panose="02020603050405020304" pitchFamily="18" charset="0"/>
                <a:cs typeface="Times New Roman" panose="02020603050405020304" pitchFamily="18" charset="0"/>
              </a:rPr>
              <a:t>Click </a:t>
            </a:r>
            <a:r>
              <a:rPr lang="en-US" sz="1700" dirty="0">
                <a:solidFill>
                  <a:schemeClr val="tx1"/>
                </a:solidFill>
                <a:latin typeface="Times New Roman" panose="02020603050405020304" pitchFamily="18" charset="0"/>
                <a:cs typeface="Times New Roman" panose="02020603050405020304" pitchFamily="18" charset="0"/>
              </a:rPr>
              <a:t>the Continue button at the top or bottom of the form to save your changes. Your Profile Manager page will now be displayed</a:t>
            </a:r>
            <a:r>
              <a:rPr lang="en-US" sz="1700" dirty="0" smtClean="0">
                <a:solidFill>
                  <a:schemeClr val="tx1"/>
                </a:solidFill>
                <a:latin typeface="Times New Roman" panose="02020603050405020304" pitchFamily="18" charset="0"/>
                <a:cs typeface="Times New Roman" panose="02020603050405020304" pitchFamily="18" charset="0"/>
              </a:rPr>
              <a:t>.</a:t>
            </a:r>
          </a:p>
          <a:p>
            <a:pPr marL="342900" indent="-342900">
              <a:buFont typeface="+mj-lt"/>
              <a:buAutoNum type="arabicPeriod" startAt="3"/>
            </a:pPr>
            <a:r>
              <a:rPr lang="en-US" sz="1700" dirty="0" smtClean="0">
                <a:solidFill>
                  <a:schemeClr val="tx1"/>
                </a:solidFill>
                <a:latin typeface="Times New Roman" panose="02020603050405020304" pitchFamily="18" charset="0"/>
                <a:cs typeface="Times New Roman" panose="02020603050405020304" pitchFamily="18" charset="0"/>
              </a:rPr>
              <a:t>Click </a:t>
            </a:r>
            <a:r>
              <a:rPr lang="en-US" sz="1700" dirty="0">
                <a:solidFill>
                  <a:schemeClr val="tx1"/>
                </a:solidFill>
                <a:latin typeface="Times New Roman" panose="02020603050405020304" pitchFamily="18" charset="0"/>
                <a:cs typeface="Times New Roman" panose="02020603050405020304" pitchFamily="18" charset="0"/>
              </a:rPr>
              <a:t>Exit to return to the </a:t>
            </a:r>
            <a:r>
              <a:rPr lang="en-US" sz="1700" i="1" dirty="0">
                <a:solidFill>
                  <a:schemeClr val="tx1"/>
                </a:solidFill>
                <a:latin typeface="Times New Roman" panose="02020603050405020304" pitchFamily="18" charset="0"/>
                <a:cs typeface="Times New Roman" panose="02020603050405020304" pitchFamily="18" charset="0"/>
              </a:rPr>
              <a:t>SIMS </a:t>
            </a:r>
            <a:r>
              <a:rPr lang="en-US" sz="1700" dirty="0">
                <a:solidFill>
                  <a:schemeClr val="tx1"/>
                </a:solidFill>
                <a:latin typeface="Times New Roman" panose="02020603050405020304" pitchFamily="18" charset="0"/>
                <a:cs typeface="Times New Roman" panose="02020603050405020304" pitchFamily="18" charset="0"/>
              </a:rPr>
              <a:t>Welcome Screen. The Welcome Screen will refresh </a:t>
            </a:r>
            <a:r>
              <a:rPr lang="en-US" sz="1700" dirty="0" smtClean="0">
                <a:solidFill>
                  <a:schemeClr val="tx1"/>
                </a:solidFill>
                <a:latin typeface="Times New Roman" panose="02020603050405020304" pitchFamily="18" charset="0"/>
                <a:cs typeface="Times New Roman" panose="02020603050405020304" pitchFamily="18" charset="0"/>
              </a:rPr>
              <a:t>automatically</a:t>
            </a:r>
          </a:p>
          <a:p>
            <a:pPr marL="342900" indent="-342900">
              <a:buFont typeface="+mj-lt"/>
              <a:buAutoNum type="arabicPeriod" startAt="3"/>
            </a:pPr>
            <a:r>
              <a:rPr lang="en-US" sz="1700" dirty="0" smtClean="0">
                <a:solidFill>
                  <a:schemeClr val="tx1"/>
                </a:solidFill>
                <a:latin typeface="Times New Roman" panose="02020603050405020304" pitchFamily="18" charset="0"/>
                <a:cs typeface="Times New Roman" panose="02020603050405020304" pitchFamily="18" charset="0"/>
              </a:rPr>
              <a:t>Your </a:t>
            </a:r>
            <a:r>
              <a:rPr lang="en-US" sz="1700" dirty="0">
                <a:solidFill>
                  <a:schemeClr val="tx1"/>
                </a:solidFill>
                <a:latin typeface="Times New Roman" panose="02020603050405020304" pitchFamily="18" charset="0"/>
                <a:cs typeface="Times New Roman" panose="02020603050405020304" pitchFamily="18" charset="0"/>
              </a:rPr>
              <a:t>new Welcome Screen is displayed. Notice that each table displayed contains a box in the upper right corner with a minimize (–), maximize (􀀍), and exit (X) button. Clicking the (–) will minimize the table. Clicking the (􀀍) will maximize the screen. Clicking the X will remove the report from your entry screen until you go back into the content builder and add it again. </a:t>
            </a:r>
            <a:r>
              <a:rPr lang="en-US" sz="1700" dirty="0" smtClean="0">
                <a:solidFill>
                  <a:schemeClr val="tx1"/>
                </a:solidFill>
                <a:latin typeface="Times New Roman" panose="02020603050405020304" pitchFamily="18" charset="0"/>
                <a:cs typeface="Times New Roman" panose="02020603050405020304" pitchFamily="18" charset="0"/>
              </a:rPr>
              <a:t> </a:t>
            </a:r>
          </a:p>
          <a:p>
            <a:pPr marL="0" indent="0">
              <a:buNone/>
            </a:pPr>
            <a:endParaRPr lang="en-US" sz="1600" dirty="0" smtClean="0">
              <a:latin typeface="Times New Roman" panose="02020603050405020304" pitchFamily="18" charset="0"/>
              <a:cs typeface="Times New Roman" panose="02020603050405020304" pitchFamily="18" charset="0"/>
            </a:endParaRPr>
          </a:p>
          <a:p>
            <a:endParaRPr lang="en-US" dirty="0"/>
          </a:p>
          <a:p>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6746033" y="124691"/>
            <a:ext cx="5243804" cy="4226767"/>
          </a:xfrm>
          <a:prstGeom prst="rect">
            <a:avLst/>
          </a:prstGeom>
          <a:noFill/>
          <a:ln>
            <a:noFill/>
          </a:ln>
        </p:spPr>
      </p:pic>
      <p:sp useBgFill="1">
        <p:nvSpPr>
          <p:cNvPr id="6" name="TextBox 5"/>
          <p:cNvSpPr txBox="1"/>
          <p:nvPr/>
        </p:nvSpPr>
        <p:spPr>
          <a:xfrm>
            <a:off x="6746033" y="4351459"/>
            <a:ext cx="5243804" cy="769441"/>
          </a:xfrm>
          <a:prstGeom prst="rect">
            <a:avLst/>
          </a:prstGeom>
        </p:spPr>
        <p:txBody>
          <a:bodyPr wrap="square" rtlCol="0">
            <a:spAutoFit/>
          </a:bodyPr>
          <a:lstStyle/>
          <a:p>
            <a:r>
              <a:rPr lang="en-US" sz="1100" dirty="0" smtClean="0">
                <a:latin typeface="Times New Roman" panose="02020603050405020304" pitchFamily="18" charset="0"/>
                <a:cs typeface="Times New Roman" panose="02020603050405020304" pitchFamily="18" charset="0"/>
              </a:rPr>
              <a:t>*If </a:t>
            </a:r>
            <a:r>
              <a:rPr lang="en-US" sz="1100" dirty="0">
                <a:latin typeface="Times New Roman" panose="02020603050405020304" pitchFamily="18" charset="0"/>
                <a:cs typeface="Times New Roman" panose="02020603050405020304" pitchFamily="18" charset="0"/>
              </a:rPr>
              <a:t>you don’t see the reports you selected, double check the screen and order numbers to make sure you didn’t assign reports to the wrong position. </a:t>
            </a:r>
            <a:endParaRPr lang="en-US" sz="1100" dirty="0" smtClean="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*If </a:t>
            </a:r>
            <a:r>
              <a:rPr lang="en-US" sz="1100" dirty="0">
                <a:latin typeface="Times New Roman" panose="02020603050405020304" pitchFamily="18" charset="0"/>
                <a:cs typeface="Times New Roman" panose="02020603050405020304" pitchFamily="18" charset="0"/>
              </a:rPr>
              <a:t>you attempt to delete all of your reports from the Welcome Screen, </a:t>
            </a:r>
            <a:r>
              <a:rPr lang="en-US" sz="1100" dirty="0" smtClean="0">
                <a:latin typeface="Times New Roman" panose="02020603050405020304" pitchFamily="18" charset="0"/>
                <a:cs typeface="Times New Roman" panose="02020603050405020304" pitchFamily="18" charset="0"/>
              </a:rPr>
              <a:t>your defaults </a:t>
            </a:r>
            <a:r>
              <a:rPr lang="en-US" sz="1100" dirty="0">
                <a:latin typeface="Times New Roman" panose="02020603050405020304" pitchFamily="18" charset="0"/>
                <a:cs typeface="Times New Roman" panose="02020603050405020304" pitchFamily="18" charset="0"/>
              </a:rPr>
              <a:t>will be restored. </a:t>
            </a:r>
            <a:endParaRPr lang="en-US" sz="1100" dirty="0"/>
          </a:p>
        </p:txBody>
      </p:sp>
    </p:spTree>
    <p:extLst>
      <p:ext uri="{BB962C8B-B14F-4D97-AF65-F5344CB8AC3E}">
        <p14:creationId xmlns:p14="http://schemas.microsoft.com/office/powerpoint/2010/main" val="25787200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7000"/>
                <a:hueMod val="92000"/>
                <a:satMod val="169000"/>
                <a:lumMod val="164000"/>
              </a:schemeClr>
            </a:gs>
            <a:gs pos="84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Rectangle 3"/>
          <p:cNvSpPr/>
          <p:nvPr/>
        </p:nvSpPr>
        <p:spPr>
          <a:xfrm>
            <a:off x="207726" y="183893"/>
            <a:ext cx="4339650" cy="461665"/>
          </a:xfrm>
          <a:prstGeom prst="rect">
            <a:avLst/>
          </a:prstGeom>
        </p:spPr>
        <p:txBody>
          <a:bodyPr wrap="none">
            <a:spAutoFit/>
          </a:bodyPr>
          <a:lstStyle/>
          <a:p>
            <a:r>
              <a:rPr lang="en-US" sz="2400" dirty="0">
                <a:effectLst>
                  <a:outerShdw blurRad="38100" dist="38100" dir="2700000" algn="tl">
                    <a:srgbClr val="000000">
                      <a:alpha val="43137"/>
                    </a:srgbClr>
                  </a:outerShdw>
                </a:effectLst>
                <a:latin typeface="Times New Roman" panose="02020603050405020304" pitchFamily="18" charset="0"/>
              </a:rPr>
              <a:t>Quick Reference: Quick Query 	</a:t>
            </a:r>
          </a:p>
        </p:txBody>
      </p:sp>
      <p:sp>
        <p:nvSpPr>
          <p:cNvPr id="5" name="Rectangle 4"/>
          <p:cNvSpPr/>
          <p:nvPr/>
        </p:nvSpPr>
        <p:spPr>
          <a:xfrm>
            <a:off x="207726" y="992164"/>
            <a:ext cx="9971972" cy="1754326"/>
          </a:xfrm>
          <a:prstGeom prst="rect">
            <a:avLst/>
          </a:prstGeom>
        </p:spPr>
        <p:txBody>
          <a:bodyPr wrap="square">
            <a:spAutoFit/>
          </a:bodyPr>
          <a:lstStyle/>
          <a:p>
            <a:r>
              <a:rPr lang="en-US" b="1" dirty="0">
                <a:latin typeface="Times New Roman" panose="02020603050405020304" pitchFamily="18" charset="0"/>
              </a:rPr>
              <a:t>Using Quick Query—OSP/Award Number </a:t>
            </a:r>
          </a:p>
          <a:p>
            <a:r>
              <a:rPr lang="en-US" dirty="0">
                <a:latin typeface="Times New Roman" panose="02020603050405020304" pitchFamily="18" charset="0"/>
              </a:rPr>
              <a:t>	</a:t>
            </a:r>
            <a:endParaRPr lang="en-US" dirty="0" smtClean="0">
              <a:latin typeface="Times New Roman" panose="02020603050405020304" pitchFamily="18" charset="0"/>
            </a:endParaRPr>
          </a:p>
          <a:p>
            <a:r>
              <a:rPr lang="en-US" b="1" dirty="0">
                <a:latin typeface="Times New Roman" panose="02020603050405020304" pitchFamily="18" charset="0"/>
              </a:rPr>
              <a:t>	</a:t>
            </a:r>
            <a:r>
              <a:rPr lang="en-US" b="1" dirty="0" smtClean="0">
                <a:latin typeface="Times New Roman" panose="02020603050405020304" pitchFamily="18" charset="0"/>
              </a:rPr>
              <a:t>				1</a:t>
            </a:r>
            <a:r>
              <a:rPr lang="en-US" b="1" dirty="0">
                <a:latin typeface="Times New Roman" panose="02020603050405020304" pitchFamily="18" charset="0"/>
              </a:rPr>
              <a:t>. </a:t>
            </a:r>
            <a:r>
              <a:rPr lang="en-US" dirty="0">
                <a:latin typeface="Times New Roman" panose="02020603050405020304" pitchFamily="18" charset="0"/>
              </a:rPr>
              <a:t>	Enter award or OSP number. 	</a:t>
            </a:r>
          </a:p>
          <a:p>
            <a:r>
              <a:rPr lang="en-US" dirty="0">
                <a:latin typeface="Times New Roman" panose="02020603050405020304" pitchFamily="18" charset="0"/>
              </a:rPr>
              <a:t>	</a:t>
            </a:r>
            <a:r>
              <a:rPr lang="en-US" dirty="0" smtClean="0">
                <a:latin typeface="Times New Roman" panose="02020603050405020304" pitchFamily="18" charset="0"/>
              </a:rPr>
              <a:t>				</a:t>
            </a:r>
            <a:r>
              <a:rPr lang="en-US" b="1" dirty="0" smtClean="0">
                <a:latin typeface="Times New Roman" panose="02020603050405020304" pitchFamily="18" charset="0"/>
              </a:rPr>
              <a:t>2</a:t>
            </a:r>
            <a:r>
              <a:rPr lang="en-US" b="1" dirty="0">
                <a:latin typeface="Times New Roman" panose="02020603050405020304" pitchFamily="18" charset="0"/>
              </a:rPr>
              <a:t>. </a:t>
            </a:r>
            <a:r>
              <a:rPr lang="en-US" dirty="0">
                <a:latin typeface="Times New Roman" panose="02020603050405020304" pitchFamily="18" charset="0"/>
              </a:rPr>
              <a:t>	Click Go! 	</a:t>
            </a:r>
          </a:p>
          <a:p>
            <a:r>
              <a:rPr lang="en-US" dirty="0">
                <a:latin typeface="Times New Roman" panose="02020603050405020304" pitchFamily="18" charset="0"/>
              </a:rPr>
              <a:t>	</a:t>
            </a:r>
            <a:r>
              <a:rPr lang="en-US" dirty="0" smtClean="0">
                <a:latin typeface="Times New Roman" panose="02020603050405020304" pitchFamily="18" charset="0"/>
              </a:rPr>
              <a:t>				</a:t>
            </a:r>
            <a:r>
              <a:rPr lang="en-US" b="1" dirty="0" smtClean="0">
                <a:latin typeface="Times New Roman" panose="02020603050405020304" pitchFamily="18" charset="0"/>
              </a:rPr>
              <a:t>3</a:t>
            </a:r>
            <a:r>
              <a:rPr lang="en-US" b="1" dirty="0">
                <a:latin typeface="Times New Roman" panose="02020603050405020304" pitchFamily="18" charset="0"/>
              </a:rPr>
              <a:t>. </a:t>
            </a:r>
            <a:r>
              <a:rPr lang="en-US" dirty="0">
                <a:latin typeface="Times New Roman" panose="02020603050405020304" pitchFamily="18" charset="0"/>
              </a:rPr>
              <a:t>	Award Statement appears. 	</a:t>
            </a:r>
          </a:p>
          <a:p>
            <a:r>
              <a:rPr lang="en-US" dirty="0">
                <a:latin typeface="Times New Roman" panose="02020603050405020304" pitchFamily="18" charset="0"/>
              </a:rPr>
              <a:t>	</a:t>
            </a:r>
            <a:r>
              <a:rPr lang="en-US" dirty="0" smtClean="0">
                <a:latin typeface="Times New Roman" panose="02020603050405020304" pitchFamily="18" charset="0"/>
              </a:rPr>
              <a:t>				</a:t>
            </a:r>
            <a:r>
              <a:rPr lang="en-US" b="1" dirty="0" smtClean="0">
                <a:latin typeface="Times New Roman" panose="02020603050405020304" pitchFamily="18" charset="0"/>
              </a:rPr>
              <a:t>4</a:t>
            </a:r>
            <a:r>
              <a:rPr lang="en-US" b="1" dirty="0">
                <a:latin typeface="Times New Roman" panose="02020603050405020304" pitchFamily="18" charset="0"/>
              </a:rPr>
              <a:t>. </a:t>
            </a:r>
            <a:r>
              <a:rPr lang="en-US" dirty="0">
                <a:latin typeface="Times New Roman" panose="02020603050405020304" pitchFamily="18" charset="0"/>
              </a:rPr>
              <a:t>	Print the report using the browsers print icon. </a:t>
            </a:r>
            <a:r>
              <a:rPr lang="en-US" dirty="0">
                <a:solidFill>
                  <a:srgbClr val="000000"/>
                </a:solidFill>
                <a:latin typeface="Times New Roman" panose="02020603050405020304" pitchFamily="18" charset="0"/>
              </a:rPr>
              <a:t>	</a:t>
            </a:r>
          </a:p>
        </p:txBody>
      </p:sp>
      <p:sp>
        <p:nvSpPr>
          <p:cNvPr id="6" name="Rectangle 5"/>
          <p:cNvSpPr/>
          <p:nvPr/>
        </p:nvSpPr>
        <p:spPr>
          <a:xfrm>
            <a:off x="207725" y="3038490"/>
            <a:ext cx="11567507" cy="2031325"/>
          </a:xfrm>
          <a:prstGeom prst="rect">
            <a:avLst/>
          </a:prstGeom>
        </p:spPr>
        <p:txBody>
          <a:bodyPr wrap="square">
            <a:spAutoFit/>
          </a:bodyPr>
          <a:lstStyle/>
          <a:p>
            <a:r>
              <a:rPr lang="en-US" b="1" dirty="0">
                <a:latin typeface="Times New Roman" panose="02020603050405020304" pitchFamily="18" charset="0"/>
              </a:rPr>
              <a:t>Using Quick Query—Keyword Search </a:t>
            </a:r>
            <a:r>
              <a:rPr lang="en-US" dirty="0">
                <a:latin typeface="Times New Roman" panose="02020603050405020304" pitchFamily="18" charset="0"/>
              </a:rPr>
              <a:t>	</a:t>
            </a:r>
            <a:endParaRPr lang="en-US" dirty="0" smtClean="0">
              <a:latin typeface="Times New Roman" panose="02020603050405020304" pitchFamily="18" charset="0"/>
            </a:endParaRPr>
          </a:p>
          <a:p>
            <a:endParaRPr lang="en-US" b="1" dirty="0">
              <a:latin typeface="Times New Roman" panose="02020603050405020304" pitchFamily="18" charset="0"/>
            </a:endParaRPr>
          </a:p>
          <a:p>
            <a:r>
              <a:rPr lang="en-US" b="1" dirty="0" smtClean="0">
                <a:latin typeface="Times New Roman" panose="02020603050405020304" pitchFamily="18" charset="0"/>
              </a:rPr>
              <a:t>					1</a:t>
            </a:r>
            <a:r>
              <a:rPr lang="en-US" b="1" dirty="0">
                <a:latin typeface="Times New Roman" panose="02020603050405020304" pitchFamily="18" charset="0"/>
              </a:rPr>
              <a:t>. </a:t>
            </a:r>
            <a:r>
              <a:rPr lang="en-US" dirty="0">
                <a:latin typeface="Times New Roman" panose="02020603050405020304" pitchFamily="18" charset="0"/>
              </a:rPr>
              <a:t>	Type in the keyword of the item you want to search on. 	</a:t>
            </a:r>
          </a:p>
          <a:p>
            <a:r>
              <a:rPr lang="en-US" dirty="0">
                <a:latin typeface="Times New Roman" panose="02020603050405020304" pitchFamily="18" charset="0"/>
              </a:rPr>
              <a:t>	</a:t>
            </a:r>
            <a:r>
              <a:rPr lang="en-US" dirty="0" smtClean="0">
                <a:latin typeface="Times New Roman" panose="02020603050405020304" pitchFamily="18" charset="0"/>
              </a:rPr>
              <a:t>				</a:t>
            </a:r>
            <a:r>
              <a:rPr lang="en-US" b="1" dirty="0" smtClean="0">
                <a:latin typeface="Times New Roman" panose="02020603050405020304" pitchFamily="18" charset="0"/>
              </a:rPr>
              <a:t>2</a:t>
            </a:r>
            <a:r>
              <a:rPr lang="en-US" b="1" dirty="0">
                <a:latin typeface="Times New Roman" panose="02020603050405020304" pitchFamily="18" charset="0"/>
              </a:rPr>
              <a:t>. </a:t>
            </a:r>
            <a:r>
              <a:rPr lang="en-US" dirty="0">
                <a:latin typeface="Times New Roman" panose="02020603050405020304" pitchFamily="18" charset="0"/>
              </a:rPr>
              <a:t>	Click Go! The list of available selections is displayed. 	</a:t>
            </a:r>
          </a:p>
          <a:p>
            <a:r>
              <a:rPr lang="en-US" dirty="0">
                <a:latin typeface="Times New Roman" panose="02020603050405020304" pitchFamily="18" charset="0"/>
              </a:rPr>
              <a:t>	</a:t>
            </a:r>
            <a:r>
              <a:rPr lang="en-US" dirty="0" smtClean="0">
                <a:latin typeface="Times New Roman" panose="02020603050405020304" pitchFamily="18" charset="0"/>
              </a:rPr>
              <a:t>				</a:t>
            </a:r>
            <a:r>
              <a:rPr lang="en-US" b="1" dirty="0" smtClean="0">
                <a:latin typeface="Times New Roman" panose="02020603050405020304" pitchFamily="18" charset="0"/>
              </a:rPr>
              <a:t>3</a:t>
            </a:r>
            <a:r>
              <a:rPr lang="en-US" b="1" dirty="0">
                <a:latin typeface="Times New Roman" panose="02020603050405020304" pitchFamily="18" charset="0"/>
              </a:rPr>
              <a:t>. </a:t>
            </a:r>
            <a:r>
              <a:rPr lang="en-US" dirty="0">
                <a:latin typeface="Times New Roman" panose="02020603050405020304" pitchFamily="18" charset="0"/>
              </a:rPr>
              <a:t>	Select the element you want to search on. 	</a:t>
            </a:r>
          </a:p>
          <a:p>
            <a:r>
              <a:rPr lang="en-US" dirty="0">
                <a:latin typeface="Times New Roman" panose="02020603050405020304" pitchFamily="18" charset="0"/>
              </a:rPr>
              <a:t>	</a:t>
            </a:r>
            <a:r>
              <a:rPr lang="en-US" dirty="0" smtClean="0">
                <a:latin typeface="Times New Roman" panose="02020603050405020304" pitchFamily="18" charset="0"/>
              </a:rPr>
              <a:t>				</a:t>
            </a:r>
            <a:r>
              <a:rPr lang="en-US" b="1" dirty="0" smtClean="0">
                <a:latin typeface="Times New Roman" panose="02020603050405020304" pitchFamily="18" charset="0"/>
              </a:rPr>
              <a:t>4</a:t>
            </a:r>
            <a:r>
              <a:rPr lang="en-US" b="1" dirty="0">
                <a:latin typeface="Times New Roman" panose="02020603050405020304" pitchFamily="18" charset="0"/>
              </a:rPr>
              <a:t>. </a:t>
            </a:r>
            <a:r>
              <a:rPr lang="en-US" dirty="0">
                <a:latin typeface="Times New Roman" panose="02020603050405020304" pitchFamily="18" charset="0"/>
              </a:rPr>
              <a:t>	Define search parameters 	</a:t>
            </a:r>
          </a:p>
          <a:p>
            <a:r>
              <a:rPr lang="en-US" dirty="0">
                <a:latin typeface="Times New Roman" panose="02020603050405020304" pitchFamily="18" charset="0"/>
              </a:rPr>
              <a:t>	</a:t>
            </a:r>
            <a:r>
              <a:rPr lang="en-US" dirty="0" smtClean="0">
                <a:latin typeface="Times New Roman" panose="02020603050405020304" pitchFamily="18" charset="0"/>
              </a:rPr>
              <a:t>				</a:t>
            </a:r>
            <a:r>
              <a:rPr lang="en-US" b="1" dirty="0" smtClean="0">
                <a:latin typeface="Times New Roman" panose="02020603050405020304" pitchFamily="18" charset="0"/>
              </a:rPr>
              <a:t>5</a:t>
            </a:r>
            <a:r>
              <a:rPr lang="en-US" b="1" dirty="0">
                <a:latin typeface="Times New Roman" panose="02020603050405020304" pitchFamily="18" charset="0"/>
              </a:rPr>
              <a:t>. </a:t>
            </a:r>
            <a:r>
              <a:rPr lang="en-US" dirty="0">
                <a:latin typeface="Times New Roman" panose="02020603050405020304" pitchFamily="18" charset="0"/>
              </a:rPr>
              <a:t>	Click on item. 	</a:t>
            </a:r>
          </a:p>
        </p:txBody>
      </p:sp>
    </p:spTree>
    <p:extLst>
      <p:ext uri="{BB962C8B-B14F-4D97-AF65-F5344CB8AC3E}">
        <p14:creationId xmlns:p14="http://schemas.microsoft.com/office/powerpoint/2010/main" val="3326478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93000">
              <a:schemeClr val="bg2">
                <a:tint val="97000"/>
                <a:hueMod val="92000"/>
                <a:satMod val="169000"/>
                <a:lumMod val="164000"/>
              </a:schemeClr>
            </a:gs>
            <a:gs pos="72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Rectangle 3"/>
          <p:cNvSpPr/>
          <p:nvPr/>
        </p:nvSpPr>
        <p:spPr>
          <a:xfrm>
            <a:off x="207726" y="183893"/>
            <a:ext cx="3416320" cy="461665"/>
          </a:xfrm>
          <a:prstGeom prst="rect">
            <a:avLst/>
          </a:prstGeom>
        </p:spPr>
        <p:txBody>
          <a:bodyPr wrap="none">
            <a:spAutoFit/>
          </a:bodyPr>
          <a:lstStyle/>
          <a:p>
            <a:r>
              <a:rPr lang="en-US" sz="2400" dirty="0" smtClean="0">
                <a:effectLst>
                  <a:outerShdw blurRad="38100" dist="38100" dir="2700000" algn="tl">
                    <a:srgbClr val="000000">
                      <a:alpha val="43137"/>
                    </a:srgbClr>
                  </a:outerShdw>
                </a:effectLst>
                <a:latin typeface="Times New Roman" panose="02020603050405020304" pitchFamily="18" charset="0"/>
              </a:rPr>
              <a:t>Custom Report Manager</a:t>
            </a:r>
            <a:r>
              <a:rPr lang="en-US" sz="2400" dirty="0">
                <a:effectLst>
                  <a:outerShdw blurRad="38100" dist="38100" dir="2700000" algn="tl">
                    <a:srgbClr val="000000">
                      <a:alpha val="43137"/>
                    </a:srgbClr>
                  </a:outerShdw>
                </a:effectLst>
                <a:latin typeface="Times New Roman" panose="02020603050405020304" pitchFamily="18" charset="0"/>
              </a:rPr>
              <a:t>	</a:t>
            </a:r>
          </a:p>
        </p:txBody>
      </p:sp>
      <p:sp>
        <p:nvSpPr>
          <p:cNvPr id="17" name="Rectangle 16"/>
          <p:cNvSpPr/>
          <p:nvPr/>
        </p:nvSpPr>
        <p:spPr>
          <a:xfrm>
            <a:off x="299238" y="1137715"/>
            <a:ext cx="5170224" cy="4524315"/>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Custom reports offer you the flexibility of custom designing a report that fits your needs. Custom reports can be designed and then saved for the next time you need the same information. You can define and save the search parameters for multiple Custom Queries in </a:t>
            </a:r>
            <a:r>
              <a:rPr lang="en-US" b="1" i="1" dirty="0">
                <a:latin typeface="Times New Roman" panose="02020603050405020304" pitchFamily="18" charset="0"/>
                <a:cs typeface="Times New Roman" panose="02020603050405020304" pitchFamily="18" charset="0"/>
              </a:rPr>
              <a:t>SIMS</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On your Welcome Screen, click on the “Edit” button beside the Custom Report. The </a:t>
            </a:r>
            <a:r>
              <a:rPr lang="en-US" b="1" i="1" dirty="0">
                <a:latin typeface="Times New Roman" panose="02020603050405020304" pitchFamily="18" charset="0"/>
                <a:cs typeface="Times New Roman" panose="02020603050405020304" pitchFamily="18" charset="0"/>
              </a:rPr>
              <a:t>SIMS </a:t>
            </a:r>
            <a:r>
              <a:rPr lang="en-US" dirty="0">
                <a:latin typeface="Times New Roman" panose="02020603050405020304" pitchFamily="18" charset="0"/>
                <a:cs typeface="Times New Roman" panose="02020603050405020304" pitchFamily="18" charset="0"/>
              </a:rPr>
              <a:t>Custom Report Manager will be displayed with the “Custom” search tab page active. The page is “read only” as indicated by the “sunglasses” icon (See Sample Custom Report Manager Screen). </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*Note that Custom Reports is also accessible from the applications menu</a:t>
            </a:r>
            <a:r>
              <a:rPr lang="en-US" dirty="0" smtClean="0">
                <a:latin typeface="Times New Roman" panose="02020603050405020304" pitchFamily="18" charset="0"/>
                <a:cs typeface="Times New Roman" panose="02020603050405020304" pitchFamily="18" charset="0"/>
              </a:rPr>
              <a:t>.</a:t>
            </a:r>
          </a:p>
        </p:txBody>
      </p:sp>
      <p:sp>
        <p:nvSpPr>
          <p:cNvPr id="18" name="Rectangle 17"/>
          <p:cNvSpPr/>
          <p:nvPr/>
        </p:nvSpPr>
        <p:spPr>
          <a:xfrm>
            <a:off x="152401" y="3635648"/>
            <a:ext cx="5054082" cy="369332"/>
          </a:xfrm>
          <a:prstGeom prst="rect">
            <a:avLst/>
          </a:prstGeom>
        </p:spPr>
        <p:txBody>
          <a:bodyPr wrap="square">
            <a:spAutoFit/>
          </a:bodyPr>
          <a:lstStyle/>
          <a:p>
            <a:r>
              <a:rPr lang="en-US" dirty="0">
                <a:latin typeface="Times New Roman" panose="02020603050405020304" pitchFamily="18" charset="0"/>
              </a:rPr>
              <a:t>	</a:t>
            </a:r>
          </a:p>
        </p:txBody>
      </p:sp>
      <p:pic>
        <p:nvPicPr>
          <p:cNvPr id="19" name="Picture 18"/>
          <p:cNvPicPr>
            <a:picLocks noChangeAspect="1"/>
          </p:cNvPicPr>
          <p:nvPr/>
        </p:nvPicPr>
        <p:blipFill>
          <a:blip r:embed="rId3"/>
          <a:stretch>
            <a:fillRect/>
          </a:stretch>
        </p:blipFill>
        <p:spPr>
          <a:xfrm>
            <a:off x="6237794" y="1137715"/>
            <a:ext cx="5464805" cy="4908522"/>
          </a:xfrm>
          <a:prstGeom prst="rect">
            <a:avLst/>
          </a:prstGeom>
        </p:spPr>
      </p:pic>
    </p:spTree>
    <p:extLst>
      <p:ext uri="{BB962C8B-B14F-4D97-AF65-F5344CB8AC3E}">
        <p14:creationId xmlns:p14="http://schemas.microsoft.com/office/powerpoint/2010/main" val="3842374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93000">
              <a:schemeClr val="bg2">
                <a:tint val="97000"/>
                <a:hueMod val="92000"/>
                <a:satMod val="169000"/>
                <a:lumMod val="164000"/>
              </a:schemeClr>
            </a:gs>
            <a:gs pos="71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Rectangle 3"/>
          <p:cNvSpPr/>
          <p:nvPr/>
        </p:nvSpPr>
        <p:spPr>
          <a:xfrm>
            <a:off x="207726" y="183893"/>
            <a:ext cx="3416320" cy="461665"/>
          </a:xfrm>
          <a:prstGeom prst="rect">
            <a:avLst/>
          </a:prstGeom>
        </p:spPr>
        <p:txBody>
          <a:bodyPr wrap="none">
            <a:spAutoFit/>
          </a:bodyPr>
          <a:lstStyle/>
          <a:p>
            <a:r>
              <a:rPr lang="en-US" sz="2400" dirty="0" smtClean="0">
                <a:effectLst>
                  <a:outerShdw blurRad="38100" dist="38100" dir="2700000" algn="tl">
                    <a:srgbClr val="000000">
                      <a:alpha val="43137"/>
                    </a:srgbClr>
                  </a:outerShdw>
                </a:effectLst>
                <a:latin typeface="Times New Roman" panose="02020603050405020304" pitchFamily="18" charset="0"/>
              </a:rPr>
              <a:t>Custom Report Manager</a:t>
            </a:r>
            <a:r>
              <a:rPr lang="en-US" sz="2400" dirty="0">
                <a:effectLst>
                  <a:outerShdw blurRad="38100" dist="38100" dir="2700000" algn="tl">
                    <a:srgbClr val="000000">
                      <a:alpha val="43137"/>
                    </a:srgbClr>
                  </a:outerShdw>
                </a:effectLst>
                <a:latin typeface="Times New Roman" panose="02020603050405020304" pitchFamily="18" charset="0"/>
              </a:rPr>
              <a:t>	</a:t>
            </a:r>
          </a:p>
        </p:txBody>
      </p:sp>
      <p:pic>
        <p:nvPicPr>
          <p:cNvPr id="3" name="Picture 2"/>
          <p:cNvPicPr>
            <a:picLocks noChangeAspect="1"/>
          </p:cNvPicPr>
          <p:nvPr/>
        </p:nvPicPr>
        <p:blipFill>
          <a:blip r:embed="rId3"/>
          <a:stretch>
            <a:fillRect/>
          </a:stretch>
        </p:blipFill>
        <p:spPr>
          <a:xfrm>
            <a:off x="6307492" y="830425"/>
            <a:ext cx="5437529" cy="5057192"/>
          </a:xfrm>
          <a:prstGeom prst="rect">
            <a:avLst/>
          </a:prstGeom>
        </p:spPr>
      </p:pic>
      <p:sp>
        <p:nvSpPr>
          <p:cNvPr id="5" name="Rectangle 4"/>
          <p:cNvSpPr/>
          <p:nvPr/>
        </p:nvSpPr>
        <p:spPr>
          <a:xfrm>
            <a:off x="304799" y="1282874"/>
            <a:ext cx="5498841" cy="1754326"/>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Click on New. The Custom tab page will be "write enabled" as indicated by the “pencil” icon (See Sample Custom Report Manager Screen below). This simply means that you may choose values from drop down menus, type in text and/or input results from Sponsor or Faculty searches.</a:t>
            </a:r>
          </a:p>
        </p:txBody>
      </p:sp>
      <p:sp>
        <p:nvSpPr>
          <p:cNvPr id="6" name="Rectangle 5"/>
          <p:cNvSpPr/>
          <p:nvPr/>
        </p:nvSpPr>
        <p:spPr>
          <a:xfrm>
            <a:off x="304799" y="3674516"/>
            <a:ext cx="5498841"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Sample Custom Report Manager </a:t>
            </a:r>
            <a:r>
              <a:rPr lang="en-US" dirty="0" smtClean="0">
                <a:latin typeface="Times New Roman" panose="02020603050405020304" pitchFamily="18" charset="0"/>
                <a:cs typeface="Times New Roman" panose="02020603050405020304" pitchFamily="18" charset="0"/>
              </a:rPr>
              <a:t>Screen Custom </a:t>
            </a:r>
            <a:r>
              <a:rPr lang="en-US" dirty="0">
                <a:latin typeface="Times New Roman" panose="02020603050405020304" pitchFamily="18" charset="0"/>
                <a:cs typeface="Times New Roman" panose="02020603050405020304" pitchFamily="18" charset="0"/>
              </a:rPr>
              <a:t>Tab – “Write Protected”</a:t>
            </a:r>
          </a:p>
        </p:txBody>
      </p:sp>
    </p:spTree>
    <p:extLst>
      <p:ext uri="{BB962C8B-B14F-4D97-AF65-F5344CB8AC3E}">
        <p14:creationId xmlns:p14="http://schemas.microsoft.com/office/powerpoint/2010/main" val="791558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93000">
              <a:schemeClr val="bg2">
                <a:tint val="97000"/>
                <a:hueMod val="92000"/>
                <a:satMod val="169000"/>
                <a:lumMod val="164000"/>
              </a:schemeClr>
            </a:gs>
            <a:gs pos="73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Rectangle 3"/>
          <p:cNvSpPr/>
          <p:nvPr/>
        </p:nvSpPr>
        <p:spPr>
          <a:xfrm>
            <a:off x="207726" y="183893"/>
            <a:ext cx="3416320" cy="461665"/>
          </a:xfrm>
          <a:prstGeom prst="rect">
            <a:avLst/>
          </a:prstGeom>
        </p:spPr>
        <p:txBody>
          <a:bodyPr wrap="none">
            <a:spAutoFit/>
          </a:bodyPr>
          <a:lstStyle/>
          <a:p>
            <a:r>
              <a:rPr lang="en-US" sz="2400" dirty="0" smtClean="0">
                <a:effectLst>
                  <a:outerShdw blurRad="38100" dist="38100" dir="2700000" algn="tl">
                    <a:srgbClr val="000000">
                      <a:alpha val="43137"/>
                    </a:srgbClr>
                  </a:outerShdw>
                </a:effectLst>
                <a:latin typeface="Times New Roman" panose="02020603050405020304" pitchFamily="18" charset="0"/>
              </a:rPr>
              <a:t>Custom Report Manager</a:t>
            </a:r>
            <a:r>
              <a:rPr lang="en-US" sz="2400" dirty="0">
                <a:effectLst>
                  <a:outerShdw blurRad="38100" dist="38100" dir="2700000" algn="tl">
                    <a:srgbClr val="000000">
                      <a:alpha val="43137"/>
                    </a:srgbClr>
                  </a:outerShdw>
                </a:effectLst>
                <a:latin typeface="Times New Roman" panose="02020603050405020304" pitchFamily="18" charset="0"/>
              </a:rPr>
              <a:t>	</a:t>
            </a:r>
          </a:p>
        </p:txBody>
      </p:sp>
      <p:sp>
        <p:nvSpPr>
          <p:cNvPr id="5" name="Rectangle 4"/>
          <p:cNvSpPr/>
          <p:nvPr/>
        </p:nvSpPr>
        <p:spPr>
          <a:xfrm>
            <a:off x="304800" y="1282874"/>
            <a:ext cx="4640424" cy="2308324"/>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Define your Custom Report by selecting values from the drop-down lists and/or choosing specific Sponsors and Faculty Members associated with your search. There are numerous fields that you may define. Each field containing information will constrain the search by those parameters. Undefined fields do not constrain the results. </a:t>
            </a:r>
          </a:p>
        </p:txBody>
      </p:sp>
      <p:pic>
        <p:nvPicPr>
          <p:cNvPr id="6" name="Picture 5"/>
          <p:cNvPicPr>
            <a:picLocks noChangeAspect="1"/>
          </p:cNvPicPr>
          <p:nvPr/>
        </p:nvPicPr>
        <p:blipFill>
          <a:blip r:embed="rId3"/>
          <a:stretch>
            <a:fillRect/>
          </a:stretch>
        </p:blipFill>
        <p:spPr>
          <a:xfrm>
            <a:off x="5914669" y="1371087"/>
            <a:ext cx="5867719" cy="4563181"/>
          </a:xfrm>
          <a:prstGeom prst="rect">
            <a:avLst/>
          </a:prstGeom>
        </p:spPr>
      </p:pic>
      <p:sp>
        <p:nvSpPr>
          <p:cNvPr id="7" name="Rectangle 6"/>
          <p:cNvSpPr/>
          <p:nvPr/>
        </p:nvSpPr>
        <p:spPr>
          <a:xfrm>
            <a:off x="304800" y="4058130"/>
            <a:ext cx="4640424"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Sample Custom Report Manager </a:t>
            </a:r>
            <a:r>
              <a:rPr lang="en-US" dirty="0" smtClean="0">
                <a:latin typeface="Times New Roman" panose="02020603050405020304" pitchFamily="18" charset="0"/>
                <a:cs typeface="Times New Roman" panose="02020603050405020304" pitchFamily="18" charset="0"/>
              </a:rPr>
              <a:t>Screen</a:t>
            </a:r>
          </a:p>
          <a:p>
            <a:r>
              <a:rPr lang="en-US" dirty="0" smtClean="0">
                <a:latin typeface="Times New Roman" panose="02020603050405020304" pitchFamily="18" charset="0"/>
                <a:cs typeface="Times New Roman" panose="02020603050405020304" pitchFamily="18" charset="0"/>
              </a:rPr>
              <a:t>Custom Tab – “Write Enabled”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9166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93000">
              <a:schemeClr val="bg2">
                <a:tint val="97000"/>
                <a:hueMod val="92000"/>
                <a:satMod val="169000"/>
                <a:lumMod val="164000"/>
              </a:schemeClr>
            </a:gs>
            <a:gs pos="73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Rectangle 3"/>
          <p:cNvSpPr/>
          <p:nvPr/>
        </p:nvSpPr>
        <p:spPr>
          <a:xfrm>
            <a:off x="207726" y="183893"/>
            <a:ext cx="3416320" cy="461665"/>
          </a:xfrm>
          <a:prstGeom prst="rect">
            <a:avLst/>
          </a:prstGeom>
        </p:spPr>
        <p:txBody>
          <a:bodyPr wrap="none">
            <a:spAutoFit/>
          </a:bodyPr>
          <a:lstStyle/>
          <a:p>
            <a:r>
              <a:rPr lang="en-US" sz="2400" dirty="0" smtClean="0">
                <a:effectLst>
                  <a:outerShdw blurRad="38100" dist="38100" dir="2700000" algn="tl">
                    <a:srgbClr val="000000">
                      <a:alpha val="43137"/>
                    </a:srgbClr>
                  </a:outerShdw>
                </a:effectLst>
                <a:latin typeface="Times New Roman" panose="02020603050405020304" pitchFamily="18" charset="0"/>
              </a:rPr>
              <a:t>Custom Report Manager</a:t>
            </a:r>
            <a:r>
              <a:rPr lang="en-US" sz="2400" dirty="0">
                <a:effectLst>
                  <a:outerShdw blurRad="38100" dist="38100" dir="2700000" algn="tl">
                    <a:srgbClr val="000000">
                      <a:alpha val="43137"/>
                    </a:srgbClr>
                  </a:outerShdw>
                </a:effectLst>
                <a:latin typeface="Times New Roman" panose="02020603050405020304" pitchFamily="18" charset="0"/>
              </a:rPr>
              <a:t>	</a:t>
            </a:r>
          </a:p>
        </p:txBody>
      </p:sp>
      <p:sp>
        <p:nvSpPr>
          <p:cNvPr id="2" name="Rectangle 1"/>
          <p:cNvSpPr/>
          <p:nvPr/>
        </p:nvSpPr>
        <p:spPr>
          <a:xfrm>
            <a:off x="207726" y="1284334"/>
            <a:ext cx="5437294" cy="3693319"/>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Define your Custom Report by selecting values from the drop-down lists and/or choosing specific Sponsors and Faculty Members associated with your search. There are numerous fields that you may define. Each field containing information will constrain the search by those parameters. Undefined fields do not constrain the results</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Note</a:t>
            </a:r>
            <a:r>
              <a:rPr lang="en-US" dirty="0">
                <a:latin typeface="Times New Roman" panose="02020603050405020304" pitchFamily="18" charset="0"/>
                <a:cs typeface="Times New Roman" panose="02020603050405020304" pitchFamily="18" charset="0"/>
              </a:rPr>
              <a:t>: fields with a drop-down list are constrained to those predefined values 	</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Definitions of the fields can be viewed via the PDF on this slide.</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3330087891"/>
              </p:ext>
            </p:extLst>
          </p:nvPr>
        </p:nvGraphicFramePr>
        <p:xfrm>
          <a:off x="7118466" y="2260253"/>
          <a:ext cx="4178258" cy="3525405"/>
        </p:xfrm>
        <a:graphic>
          <a:graphicData uri="http://schemas.openxmlformats.org/presentationml/2006/ole">
            <mc:AlternateContent xmlns:mc="http://schemas.openxmlformats.org/markup-compatibility/2006">
              <mc:Choice xmlns:v="urn:schemas-microsoft-com:vml" Requires="v">
                <p:oleObj spid="_x0000_s4102" name="Acrobat Document" showAsIcon="1" r:id="rId3" imgW="914400" imgH="771480" progId="Acrobat.Document.DC">
                  <p:embed/>
                </p:oleObj>
              </mc:Choice>
              <mc:Fallback>
                <p:oleObj name="Acrobat Document" showAsIcon="1" r:id="rId3" imgW="914400" imgH="771480" progId="Acrobat.Document.DC">
                  <p:embed/>
                  <p:pic>
                    <p:nvPicPr>
                      <p:cNvPr id="0" name=""/>
                      <p:cNvPicPr/>
                      <p:nvPr/>
                    </p:nvPicPr>
                    <p:blipFill>
                      <a:blip r:embed="rId4"/>
                      <a:stretch>
                        <a:fillRect/>
                      </a:stretch>
                    </p:blipFill>
                    <p:spPr>
                      <a:xfrm>
                        <a:off x="7118466" y="2260253"/>
                        <a:ext cx="4178258" cy="352540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89278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93000">
              <a:schemeClr val="bg2">
                <a:tint val="97000"/>
                <a:hueMod val="92000"/>
                <a:satMod val="169000"/>
                <a:lumMod val="164000"/>
              </a:schemeClr>
            </a:gs>
            <a:gs pos="76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Rectangle 3"/>
          <p:cNvSpPr/>
          <p:nvPr/>
        </p:nvSpPr>
        <p:spPr>
          <a:xfrm>
            <a:off x="207726" y="183893"/>
            <a:ext cx="3416320" cy="461665"/>
          </a:xfrm>
          <a:prstGeom prst="rect">
            <a:avLst/>
          </a:prstGeom>
        </p:spPr>
        <p:txBody>
          <a:bodyPr wrap="none">
            <a:spAutoFit/>
          </a:bodyPr>
          <a:lstStyle/>
          <a:p>
            <a:r>
              <a:rPr lang="en-US" sz="2400" dirty="0" smtClean="0">
                <a:effectLst>
                  <a:outerShdw blurRad="38100" dist="38100" dir="2700000" algn="tl">
                    <a:srgbClr val="000000">
                      <a:alpha val="43137"/>
                    </a:srgbClr>
                  </a:outerShdw>
                </a:effectLst>
                <a:latin typeface="Times New Roman" panose="02020603050405020304" pitchFamily="18" charset="0"/>
              </a:rPr>
              <a:t>Custom Report Manager</a:t>
            </a:r>
            <a:r>
              <a:rPr lang="en-US" sz="2400" dirty="0">
                <a:effectLst>
                  <a:outerShdw blurRad="38100" dist="38100" dir="2700000" algn="tl">
                    <a:srgbClr val="000000">
                      <a:alpha val="43137"/>
                    </a:srgbClr>
                  </a:outerShdw>
                </a:effectLst>
                <a:latin typeface="Times New Roman" panose="02020603050405020304" pitchFamily="18" charset="0"/>
              </a:rPr>
              <a:t>	</a:t>
            </a:r>
          </a:p>
        </p:txBody>
      </p:sp>
      <p:pic>
        <p:nvPicPr>
          <p:cNvPr id="3" name="Picture 2"/>
          <p:cNvPicPr>
            <a:picLocks noChangeAspect="1"/>
          </p:cNvPicPr>
          <p:nvPr/>
        </p:nvPicPr>
        <p:blipFill>
          <a:blip r:embed="rId3"/>
          <a:stretch>
            <a:fillRect/>
          </a:stretch>
        </p:blipFill>
        <p:spPr>
          <a:xfrm>
            <a:off x="3624046" y="1510366"/>
            <a:ext cx="4955777" cy="3981222"/>
          </a:xfrm>
          <a:prstGeom prst="rect">
            <a:avLst/>
          </a:prstGeom>
        </p:spPr>
      </p:pic>
      <p:sp>
        <p:nvSpPr>
          <p:cNvPr id="5" name="Rectangle 4"/>
          <p:cNvSpPr/>
          <p:nvPr/>
        </p:nvSpPr>
        <p:spPr>
          <a:xfrm>
            <a:off x="3624045" y="5491588"/>
            <a:ext cx="4955777" cy="646331"/>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You may run the report you have before saving it by clicking on Run. The report will be displayed.</a:t>
            </a:r>
          </a:p>
        </p:txBody>
      </p:sp>
      <p:sp>
        <p:nvSpPr>
          <p:cNvPr id="6" name="Rectangle 5"/>
          <p:cNvSpPr/>
          <p:nvPr/>
        </p:nvSpPr>
        <p:spPr>
          <a:xfrm>
            <a:off x="4390567" y="1024836"/>
            <a:ext cx="3422732"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Sample Custom Report Parameters</a:t>
            </a:r>
          </a:p>
        </p:txBody>
      </p:sp>
    </p:spTree>
    <p:extLst>
      <p:ext uri="{BB962C8B-B14F-4D97-AF65-F5344CB8AC3E}">
        <p14:creationId xmlns:p14="http://schemas.microsoft.com/office/powerpoint/2010/main" val="1770498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93000">
              <a:schemeClr val="bg2">
                <a:tint val="97000"/>
                <a:hueMod val="92000"/>
                <a:satMod val="169000"/>
                <a:lumMod val="164000"/>
              </a:schemeClr>
            </a:gs>
            <a:gs pos="76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Rectangle 3"/>
          <p:cNvSpPr/>
          <p:nvPr/>
        </p:nvSpPr>
        <p:spPr>
          <a:xfrm>
            <a:off x="207726" y="183893"/>
            <a:ext cx="3416320" cy="461665"/>
          </a:xfrm>
          <a:prstGeom prst="rect">
            <a:avLst/>
          </a:prstGeom>
        </p:spPr>
        <p:txBody>
          <a:bodyPr wrap="none">
            <a:spAutoFit/>
          </a:bodyPr>
          <a:lstStyle/>
          <a:p>
            <a:r>
              <a:rPr lang="en-US" sz="2400" dirty="0" smtClean="0">
                <a:effectLst>
                  <a:outerShdw blurRad="38100" dist="38100" dir="2700000" algn="tl">
                    <a:srgbClr val="000000">
                      <a:alpha val="43137"/>
                    </a:srgbClr>
                  </a:outerShdw>
                </a:effectLst>
                <a:latin typeface="Times New Roman" panose="02020603050405020304" pitchFamily="18" charset="0"/>
              </a:rPr>
              <a:t>Custom Report Manager</a:t>
            </a:r>
            <a:r>
              <a:rPr lang="en-US" sz="2400" dirty="0">
                <a:effectLst>
                  <a:outerShdw blurRad="38100" dist="38100" dir="2700000" algn="tl">
                    <a:srgbClr val="000000">
                      <a:alpha val="43137"/>
                    </a:srgbClr>
                  </a:outerShdw>
                </a:effectLst>
                <a:latin typeface="Times New Roman" panose="02020603050405020304" pitchFamily="18" charset="0"/>
              </a:rPr>
              <a:t>	</a:t>
            </a:r>
          </a:p>
        </p:txBody>
      </p:sp>
      <p:pic>
        <p:nvPicPr>
          <p:cNvPr id="2" name="Picture 1"/>
          <p:cNvPicPr>
            <a:picLocks noChangeAspect="1"/>
          </p:cNvPicPr>
          <p:nvPr/>
        </p:nvPicPr>
        <p:blipFill>
          <a:blip r:embed="rId3"/>
          <a:stretch>
            <a:fillRect/>
          </a:stretch>
        </p:blipFill>
        <p:spPr>
          <a:xfrm>
            <a:off x="6248400" y="1310241"/>
            <a:ext cx="5556497" cy="3793438"/>
          </a:xfrm>
          <a:prstGeom prst="rect">
            <a:avLst/>
          </a:prstGeom>
        </p:spPr>
      </p:pic>
      <p:sp>
        <p:nvSpPr>
          <p:cNvPr id="6" name="Rectangle 5"/>
          <p:cNvSpPr/>
          <p:nvPr/>
        </p:nvSpPr>
        <p:spPr>
          <a:xfrm>
            <a:off x="152400" y="1221801"/>
            <a:ext cx="6096000" cy="3970318"/>
          </a:xfrm>
          <a:prstGeom prst="rect">
            <a:avLst/>
          </a:prstGeom>
        </p:spPr>
        <p:txBody>
          <a:bodyPr>
            <a:spAutoFit/>
          </a:bodyPr>
          <a:lstStyle/>
          <a:p>
            <a:r>
              <a:rPr lang="en-US" dirty="0">
                <a:latin typeface="Times New Roman" panose="02020603050405020304" pitchFamily="18" charset="0"/>
                <a:cs typeface="Times New Roman" panose="02020603050405020304" pitchFamily="18" charset="0"/>
              </a:rPr>
              <a:t>Once you are satisfied with your Custom Report, you can click the “Save” button to store your report for future use.</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Note</a:t>
            </a:r>
            <a:r>
              <a:rPr lang="en-US" dirty="0">
                <a:latin typeface="Times New Roman" panose="02020603050405020304" pitchFamily="18" charset="0"/>
                <a:cs typeface="Times New Roman" panose="02020603050405020304" pitchFamily="18" charset="0"/>
              </a:rPr>
              <a:t>: You must enter a title in a report title field to save the Custom Report. You can run the report without a title, but MUST have one to Save it</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You will now be returned to the Custom Report Manager. A message will be displayed indicating “Report Added.” Click on Exit. The Custom Report will no longer be displayed. When your Welcome Page is refreshed (three to five seconds), the new Custom Report will be listed in the Custom Report drop-down list. 	</a:t>
            </a:r>
          </a:p>
          <a:p>
            <a:endParaRPr lang="en-US" dirty="0"/>
          </a:p>
        </p:txBody>
      </p:sp>
    </p:spTree>
    <p:extLst>
      <p:ext uri="{BB962C8B-B14F-4D97-AF65-F5344CB8AC3E}">
        <p14:creationId xmlns:p14="http://schemas.microsoft.com/office/powerpoint/2010/main" val="3602857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93000">
              <a:schemeClr val="bg2">
                <a:tint val="97000"/>
                <a:hueMod val="92000"/>
                <a:satMod val="169000"/>
                <a:lumMod val="164000"/>
              </a:schemeClr>
            </a:gs>
            <a:gs pos="76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Rectangle 3"/>
          <p:cNvSpPr/>
          <p:nvPr/>
        </p:nvSpPr>
        <p:spPr>
          <a:xfrm>
            <a:off x="207726" y="183893"/>
            <a:ext cx="3416320" cy="461665"/>
          </a:xfrm>
          <a:prstGeom prst="rect">
            <a:avLst/>
          </a:prstGeom>
        </p:spPr>
        <p:txBody>
          <a:bodyPr wrap="none">
            <a:spAutoFit/>
          </a:bodyPr>
          <a:lstStyle/>
          <a:p>
            <a:r>
              <a:rPr lang="en-US" sz="2400" dirty="0" smtClean="0">
                <a:effectLst>
                  <a:outerShdw blurRad="38100" dist="38100" dir="2700000" algn="tl">
                    <a:srgbClr val="000000">
                      <a:alpha val="43137"/>
                    </a:srgbClr>
                  </a:outerShdw>
                </a:effectLst>
                <a:latin typeface="Times New Roman" panose="02020603050405020304" pitchFamily="18" charset="0"/>
              </a:rPr>
              <a:t>Custom Report Manager</a:t>
            </a:r>
            <a:r>
              <a:rPr lang="en-US" sz="2400" dirty="0">
                <a:effectLst>
                  <a:outerShdw blurRad="38100" dist="38100" dir="2700000" algn="tl">
                    <a:srgbClr val="000000">
                      <a:alpha val="43137"/>
                    </a:srgbClr>
                  </a:outerShdw>
                </a:effectLst>
                <a:latin typeface="Times New Roman" panose="02020603050405020304" pitchFamily="18" charset="0"/>
              </a:rPr>
              <a:t>	</a:t>
            </a:r>
          </a:p>
        </p:txBody>
      </p:sp>
      <p:sp>
        <p:nvSpPr>
          <p:cNvPr id="6" name="Rectangle 5"/>
          <p:cNvSpPr/>
          <p:nvPr/>
        </p:nvSpPr>
        <p:spPr>
          <a:xfrm>
            <a:off x="152400" y="1221801"/>
            <a:ext cx="5001491" cy="1200329"/>
          </a:xfrm>
          <a:prstGeom prst="rect">
            <a:avLst/>
          </a:prstGeom>
        </p:spPr>
        <p:txBody>
          <a:bodyPr wrap="square">
            <a:spAutoFit/>
          </a:bodyPr>
          <a:lstStyle/>
          <a:p>
            <a:r>
              <a:rPr lang="en-US" dirty="0"/>
              <a:t>Check to make sure that your report shows up on the Welcome Screen Custom Reports drop-down menu: 	</a:t>
            </a:r>
          </a:p>
          <a:p>
            <a:endParaRPr lang="en-US" dirty="0"/>
          </a:p>
        </p:txBody>
      </p:sp>
      <p:pic>
        <p:nvPicPr>
          <p:cNvPr id="3" name="Picture 2"/>
          <p:cNvPicPr>
            <a:picLocks noChangeAspect="1"/>
          </p:cNvPicPr>
          <p:nvPr/>
        </p:nvPicPr>
        <p:blipFill>
          <a:blip r:embed="rId3"/>
          <a:stretch>
            <a:fillRect/>
          </a:stretch>
        </p:blipFill>
        <p:spPr>
          <a:xfrm>
            <a:off x="5957454" y="1221801"/>
            <a:ext cx="5700507" cy="3807399"/>
          </a:xfrm>
          <a:prstGeom prst="rect">
            <a:avLst/>
          </a:prstGeom>
        </p:spPr>
      </p:pic>
      <p:pic>
        <p:nvPicPr>
          <p:cNvPr id="5" name="Picture 4"/>
          <p:cNvPicPr>
            <a:picLocks noChangeAspect="1"/>
          </p:cNvPicPr>
          <p:nvPr/>
        </p:nvPicPr>
        <p:blipFill>
          <a:blip r:embed="rId4"/>
          <a:stretch>
            <a:fillRect/>
          </a:stretch>
        </p:blipFill>
        <p:spPr>
          <a:xfrm>
            <a:off x="2792113" y="2373573"/>
            <a:ext cx="2498513" cy="1249600"/>
          </a:xfrm>
          <a:prstGeom prst="rect">
            <a:avLst/>
          </a:prstGeom>
        </p:spPr>
      </p:pic>
    </p:spTree>
    <p:extLst>
      <p:ext uri="{BB962C8B-B14F-4D97-AF65-F5344CB8AC3E}">
        <p14:creationId xmlns:p14="http://schemas.microsoft.com/office/powerpoint/2010/main" val="3863058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7000"/>
                <a:hueMod val="92000"/>
                <a:satMod val="169000"/>
                <a:lumMod val="164000"/>
              </a:schemeClr>
            </a:gs>
            <a:gs pos="82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7" name="TextBox 6"/>
          <p:cNvSpPr txBox="1"/>
          <p:nvPr/>
        </p:nvSpPr>
        <p:spPr>
          <a:xfrm>
            <a:off x="121298" y="382554"/>
            <a:ext cx="11187404" cy="6432530"/>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Accessing Fact Sheets / Proposal &amp; Award Links / Understanding </a:t>
            </a:r>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Reports</a:t>
            </a:r>
          </a:p>
          <a:p>
            <a:pPr algn="ctr"/>
            <a:endParaRPr lang="en-US" sz="2400" dirty="0">
              <a:latin typeface="Times New Roman" panose="02020603050405020304" pitchFamily="18" charset="0"/>
              <a:cs typeface="Times New Roman" panose="02020603050405020304" pitchFamily="18" charset="0"/>
            </a:endParaRPr>
          </a:p>
          <a:p>
            <a:pPr algn="ctr"/>
            <a:endParaRPr lang="en-US" sz="2400" dirty="0" smtClean="0">
              <a:latin typeface="Times New Roman" panose="02020603050405020304" pitchFamily="18" charset="0"/>
              <a:cs typeface="Times New Roman" panose="02020603050405020304" pitchFamily="18" charset="0"/>
            </a:endParaRPr>
          </a:p>
          <a:p>
            <a:endParaRPr lang="en-US" sz="14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SIMS </a:t>
            </a:r>
            <a:r>
              <a:rPr lang="en-US" sz="1400" dirty="0">
                <a:latin typeface="Times New Roman" panose="02020603050405020304" pitchFamily="18" charset="0"/>
                <a:cs typeface="Times New Roman" panose="02020603050405020304" pitchFamily="18" charset="0"/>
              </a:rPr>
              <a:t>enables users to drill down into reports to find more specific information. One way to do this is by clicking the “</a:t>
            </a:r>
            <a:r>
              <a:rPr lang="en-US" sz="1400" dirty="0" err="1">
                <a:latin typeface="Times New Roman" panose="02020603050405020304" pitchFamily="18" charset="0"/>
                <a:cs typeface="Times New Roman" panose="02020603050405020304" pitchFamily="18" charset="0"/>
              </a:rPr>
              <a:t>i</a:t>
            </a:r>
            <a:r>
              <a:rPr lang="en-US" sz="1400" dirty="0">
                <a:latin typeface="Times New Roman" panose="02020603050405020304" pitchFamily="18" charset="0"/>
                <a:cs typeface="Times New Roman" panose="02020603050405020304" pitchFamily="18" charset="0"/>
              </a:rPr>
              <a:t>” icons that appear next to report line items to view Fact Sheets. Fact Sheets are available for both Sponsors and Faculty. </a:t>
            </a:r>
          </a:p>
          <a:p>
            <a:r>
              <a:rPr lang="en-US" sz="1400" dirty="0">
                <a:latin typeface="Times New Roman" panose="02020603050405020304" pitchFamily="18" charset="0"/>
                <a:cs typeface="Times New Roman" panose="02020603050405020304" pitchFamily="18" charset="0"/>
              </a:rPr>
              <a:t>Proposal &amp; Award information can be accessed by clicking on the blue (hyperlinked) dollar values associated with some Sponsors and Faculty. Clicking on these links will generate a report of proposals or awards associated with this dollar value. </a:t>
            </a:r>
            <a:endParaRPr lang="en-US" sz="1400" dirty="0" smtClean="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r>
              <a:rPr lang="en-US" sz="1400" i="1" dirty="0">
                <a:latin typeface="Times New Roman" panose="02020603050405020304" pitchFamily="18" charset="0"/>
                <a:cs typeface="Times New Roman" panose="02020603050405020304" pitchFamily="18" charset="0"/>
              </a:rPr>
              <a:t>Note: Welcome Screen reports now give a description of the origin of the data for each grouping. They are as follows: </a:t>
            </a:r>
            <a:endParaRPr lang="en-US" sz="1400" i="1" dirty="0" smtClean="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Faculty Participation – The Faculty Participation category of reports is based on the distribution of credit defined in the Assignment of Credit Form. For a given proposal or award, the home unit of the participating faculty members is credited with only their indicated share of the total dollar amount. Units get credit for contributions made by “their” faculty members, irrespective of which unit is administering the proposal or award. </a:t>
            </a:r>
          </a:p>
          <a:p>
            <a:pPr marL="285750" lvl="0" indent="-285750">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College Administered – The College-Administered category of reports is based on the unit administering the proposal or award; the distribution of credit defined in the Assignment of Credit Form has no impact on this report. Units receive credit for the entire proposal or award amount irrespective of the contributions by faculty members from other units; units not administering the proposal or award receive no credit for it irrespective of participation by their faculty. </a:t>
            </a:r>
          </a:p>
          <a:p>
            <a:pPr marL="285750" lvl="0" indent="-285750">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Award Summary (Full Credit) – This report gives the credit for the entire amount of the proposal or award to faculty from all participating units. While duplication of credit is eliminated at each level of reporting integration, when viewed at the unit level, the report can give the impression that a unit is administering a higher value of proposals and awards than are actually awarded. This report was created to encourage inter-unit collaboration and has been superseded by the more accurate and detailed Faculty Participation category of report. Users are urged not to use this report. </a:t>
            </a:r>
            <a:endParaRPr lang="en-US" sz="1400" dirty="0" smtClean="0">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Award Summary (Full Credit) – This report gives the credit for the entire amount of the proposal or award to faculty from all participating units. While duplication of credit is eliminated at each level of reporting integration, when viewed at the unit level, the report can give the impression that a unit is administering a higher value of proposals and awards than are actually awarded. This report was created to encourage inter-unit collaboration and has been superseded by the more accurate and detailed Faculty Participation category of report. Users are urged </a:t>
            </a:r>
            <a:r>
              <a:rPr lang="en-US" sz="1400" b="1" dirty="0">
                <a:latin typeface="Times New Roman" panose="02020603050405020304" pitchFamily="18" charset="0"/>
                <a:cs typeface="Times New Roman" panose="02020603050405020304" pitchFamily="18" charset="0"/>
              </a:rPr>
              <a:t>not </a:t>
            </a:r>
            <a:r>
              <a:rPr lang="en-US" sz="1400" dirty="0">
                <a:latin typeface="Times New Roman" panose="02020603050405020304" pitchFamily="18" charset="0"/>
                <a:cs typeface="Times New Roman" panose="02020603050405020304" pitchFamily="18" charset="0"/>
              </a:rPr>
              <a:t>to use this report.</a:t>
            </a:r>
          </a:p>
          <a:p>
            <a:endParaRPr lang="en-US" dirty="0"/>
          </a:p>
        </p:txBody>
      </p:sp>
    </p:spTree>
    <p:extLst>
      <p:ext uri="{BB962C8B-B14F-4D97-AF65-F5344CB8AC3E}">
        <p14:creationId xmlns:p14="http://schemas.microsoft.com/office/powerpoint/2010/main" val="50494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7000"/>
                <a:hueMod val="92000"/>
                <a:satMod val="169000"/>
                <a:lumMod val="164000"/>
              </a:schemeClr>
            </a:gs>
            <a:gs pos="77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4375" y="92961"/>
            <a:ext cx="6400800" cy="1947333"/>
          </a:xfrm>
        </p:spPr>
        <p:txBody>
          <a:bodyPr>
            <a:normAutofit/>
          </a:bodyPr>
          <a:lstStyle/>
          <a:p>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dirty="0"/>
          </a:p>
        </p:txBody>
      </p:sp>
      <p:sp>
        <p:nvSpPr>
          <p:cNvPr id="4" name="TextBox 3"/>
          <p:cNvSpPr txBox="1"/>
          <p:nvPr/>
        </p:nvSpPr>
        <p:spPr>
          <a:xfrm>
            <a:off x="124374" y="92961"/>
            <a:ext cx="11538891" cy="5355312"/>
          </a:xfrm>
          <a:prstGeom prst="rect">
            <a:avLst/>
          </a:prstGeom>
          <a:noFill/>
        </p:spPr>
        <p:txBody>
          <a:bodyPr wrap="square" rtlCol="0">
            <a:spAutoFit/>
          </a:bodyPr>
          <a:lstStyle/>
          <a:p>
            <a:endParaRPr lang="en-US" dirty="0" smtClean="0"/>
          </a:p>
          <a:p>
            <a:endParaRPr lang="en-US" dirty="0"/>
          </a:p>
          <a:p>
            <a:endParaRPr lang="en-US" dirty="0" smtClean="0"/>
          </a:p>
          <a:p>
            <a:r>
              <a:rPr lang="en-US" dirty="0" smtClean="0"/>
              <a:t>Appropriate </a:t>
            </a:r>
            <a:r>
              <a:rPr lang="en-US" dirty="0"/>
              <a:t>descriptions as detailed </a:t>
            </a:r>
            <a:r>
              <a:rPr lang="en-US" dirty="0" smtClean="0"/>
              <a:t>on the previous slide </a:t>
            </a:r>
            <a:r>
              <a:rPr lang="en-US" dirty="0"/>
              <a:t>will be displayed when a cursor passes over the report title as shown </a:t>
            </a:r>
            <a:r>
              <a:rPr lang="en-US" dirty="0" smtClean="0"/>
              <a:t>below</a:t>
            </a:r>
          </a:p>
          <a:p>
            <a:endParaRPr lang="en-US" dirty="0"/>
          </a:p>
          <a:p>
            <a:endParaRPr lang="en-US" dirty="0" smtClean="0"/>
          </a:p>
          <a:p>
            <a:endParaRPr lang="en-US" dirty="0"/>
          </a:p>
          <a:p>
            <a:r>
              <a:rPr lang="en-US" dirty="0" smtClean="0"/>
              <a:t>Sample Report Title: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Sample Mouse Over:</a:t>
            </a:r>
            <a:endParaRPr lang="en-US" dirty="0"/>
          </a:p>
        </p:txBody>
      </p:sp>
      <p:pic>
        <p:nvPicPr>
          <p:cNvPr id="5" name="Picture 4"/>
          <p:cNvPicPr>
            <a:picLocks noChangeAspect="1"/>
          </p:cNvPicPr>
          <p:nvPr/>
        </p:nvPicPr>
        <p:blipFill>
          <a:blip r:embed="rId2"/>
          <a:stretch>
            <a:fillRect/>
          </a:stretch>
        </p:blipFill>
        <p:spPr>
          <a:xfrm>
            <a:off x="3884029" y="1816322"/>
            <a:ext cx="4500616" cy="1831115"/>
          </a:xfrm>
          <a:prstGeom prst="rect">
            <a:avLst/>
          </a:prstGeom>
        </p:spPr>
      </p:pic>
      <p:pic>
        <p:nvPicPr>
          <p:cNvPr id="6" name="Picture 5"/>
          <p:cNvPicPr>
            <a:picLocks noChangeAspect="1"/>
          </p:cNvPicPr>
          <p:nvPr/>
        </p:nvPicPr>
        <p:blipFill>
          <a:blip r:embed="rId3"/>
          <a:stretch>
            <a:fillRect/>
          </a:stretch>
        </p:blipFill>
        <p:spPr>
          <a:xfrm>
            <a:off x="3884029" y="4697668"/>
            <a:ext cx="4500616" cy="1800836"/>
          </a:xfrm>
          <a:prstGeom prst="rect">
            <a:avLst/>
          </a:prstGeom>
        </p:spPr>
      </p:pic>
    </p:spTree>
    <p:extLst>
      <p:ext uri="{BB962C8B-B14F-4D97-AF65-F5344CB8AC3E}">
        <p14:creationId xmlns:p14="http://schemas.microsoft.com/office/powerpoint/2010/main" val="1174006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7000"/>
                <a:hueMod val="92000"/>
                <a:satMod val="169000"/>
                <a:lumMod val="164000"/>
              </a:schemeClr>
            </a:gs>
            <a:gs pos="8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Rectangle 3"/>
          <p:cNvSpPr/>
          <p:nvPr/>
        </p:nvSpPr>
        <p:spPr>
          <a:xfrm>
            <a:off x="220825" y="363894"/>
            <a:ext cx="6646506" cy="6494085"/>
          </a:xfrm>
          <a:prstGeom prst="rect">
            <a:avLst/>
          </a:prstGeom>
        </p:spPr>
        <p:txBody>
          <a:bodyPr wrap="square">
            <a:spAutoFit/>
          </a:bodyPr>
          <a:lstStyle/>
          <a:p>
            <a:pPr algn="ctr"/>
            <a:r>
              <a:rPr lang="en-US" sz="2400" b="1" dirty="0">
                <a:effectLst>
                  <a:outerShdw blurRad="38100" dist="38100" dir="2700000" algn="tl">
                    <a:srgbClr val="000000">
                      <a:alpha val="43137"/>
                    </a:srgbClr>
                  </a:outerShdw>
                </a:effectLst>
                <a:latin typeface="Times New Roman" panose="02020603050405020304" pitchFamily="18" charset="0"/>
              </a:rPr>
              <a:t>Sponsor Fact Sheets </a:t>
            </a:r>
            <a:endParaRPr lang="en-US" sz="2400" b="1" dirty="0" smtClean="0">
              <a:effectLst>
                <a:outerShdw blurRad="38100" dist="38100" dir="2700000" algn="tl">
                  <a:srgbClr val="000000">
                    <a:alpha val="43137"/>
                  </a:srgbClr>
                </a:outerShdw>
              </a:effectLst>
              <a:latin typeface="Times New Roman" panose="02020603050405020304" pitchFamily="18" charset="0"/>
            </a:endParaRPr>
          </a:p>
          <a:p>
            <a:r>
              <a:rPr lang="en-US" sz="2400" dirty="0">
                <a:latin typeface="Times New Roman" panose="02020603050405020304" pitchFamily="18" charset="0"/>
              </a:rPr>
              <a:t>	</a:t>
            </a:r>
          </a:p>
          <a:p>
            <a:r>
              <a:rPr lang="en-US" sz="1600" b="1" dirty="0">
                <a:latin typeface="Times New Roman" panose="02020603050405020304" pitchFamily="18" charset="0"/>
              </a:rPr>
              <a:t>Step 1. </a:t>
            </a:r>
            <a:r>
              <a:rPr lang="en-US" sz="1600" dirty="0">
                <a:latin typeface="Times New Roman" panose="02020603050405020304" pitchFamily="18" charset="0"/>
              </a:rPr>
              <a:t>	On your Welcome Screen, locate the “</a:t>
            </a:r>
            <a:r>
              <a:rPr lang="en-US" sz="1600" dirty="0" err="1">
                <a:latin typeface="Times New Roman" panose="02020603050405020304" pitchFamily="18" charset="0"/>
              </a:rPr>
              <a:t>i</a:t>
            </a:r>
            <a:r>
              <a:rPr lang="en-US" sz="1600" dirty="0">
                <a:latin typeface="Times New Roman" panose="02020603050405020304" pitchFamily="18" charset="0"/>
              </a:rPr>
              <a:t>” icon located next to the </a:t>
            </a:r>
            <a:endParaRPr lang="en-US" sz="1600" dirty="0" smtClean="0">
              <a:latin typeface="Times New Roman" panose="02020603050405020304" pitchFamily="18" charset="0"/>
            </a:endParaRPr>
          </a:p>
          <a:p>
            <a:r>
              <a:rPr lang="en-US" sz="1600" dirty="0" smtClean="0">
                <a:latin typeface="Times New Roman" panose="02020603050405020304" pitchFamily="18" charset="0"/>
              </a:rPr>
              <a:t>sponsor </a:t>
            </a:r>
            <a:r>
              <a:rPr lang="en-US" sz="1600" dirty="0">
                <a:latin typeface="Times New Roman" panose="02020603050405020304" pitchFamily="18" charset="0"/>
              </a:rPr>
              <a:t>name </a:t>
            </a:r>
            <a:r>
              <a:rPr lang="en-US" sz="1600" dirty="0" smtClean="0">
                <a:latin typeface="Times New Roman" panose="02020603050405020304" pitchFamily="18" charset="0"/>
              </a:rPr>
              <a:t>you </a:t>
            </a:r>
            <a:r>
              <a:rPr lang="en-US" sz="1600" dirty="0">
                <a:latin typeface="Times New Roman" panose="02020603050405020304" pitchFamily="18" charset="0"/>
              </a:rPr>
              <a:t>wish to view </a:t>
            </a:r>
            <a:endParaRPr lang="en-US" sz="1600" dirty="0" smtClean="0">
              <a:latin typeface="Times New Roman" panose="02020603050405020304" pitchFamily="18" charset="0"/>
            </a:endParaRPr>
          </a:p>
          <a:p>
            <a:r>
              <a:rPr lang="en-US" sz="1600" dirty="0" smtClean="0">
                <a:latin typeface="Times New Roman" panose="02020603050405020304" pitchFamily="18" charset="0"/>
              </a:rPr>
              <a:t>(</a:t>
            </a:r>
            <a:r>
              <a:rPr lang="en-US" sz="1600" dirty="0">
                <a:latin typeface="Times New Roman" panose="02020603050405020304" pitchFamily="18" charset="0"/>
              </a:rPr>
              <a:t>assuming that your Welcome Screen reports have sponsor links) </a:t>
            </a:r>
            <a:endParaRPr lang="en-US" sz="1600" dirty="0" smtClean="0">
              <a:latin typeface="Times New Roman" panose="02020603050405020304" pitchFamily="18" charset="0"/>
            </a:endParaRPr>
          </a:p>
          <a:p>
            <a:endParaRPr lang="en-US" sz="1600" dirty="0">
              <a:latin typeface="Times New Roman" panose="02020603050405020304" pitchFamily="18" charset="0"/>
            </a:endParaRPr>
          </a:p>
          <a:p>
            <a:endParaRPr lang="en-US" sz="1600" dirty="0" smtClean="0">
              <a:latin typeface="Times New Roman" panose="02020603050405020304" pitchFamily="18" charset="0"/>
            </a:endParaRPr>
          </a:p>
          <a:p>
            <a:endParaRPr lang="en-US" sz="1600" dirty="0" smtClean="0">
              <a:latin typeface="Times New Roman" panose="02020603050405020304" pitchFamily="18" charset="0"/>
            </a:endParaRPr>
          </a:p>
          <a:p>
            <a:r>
              <a:rPr lang="en-US" sz="1600" dirty="0">
                <a:latin typeface="Times New Roman" panose="02020603050405020304" pitchFamily="18" charset="0"/>
              </a:rPr>
              <a:t>	</a:t>
            </a:r>
            <a:endParaRPr lang="en-US" sz="1600" b="1" dirty="0" smtClean="0">
              <a:latin typeface="Times New Roman" panose="02020603050405020304" pitchFamily="18" charset="0"/>
            </a:endParaRPr>
          </a:p>
          <a:p>
            <a:endParaRPr lang="en-US" sz="1600" b="1" dirty="0">
              <a:latin typeface="Times New Roman" panose="02020603050405020304" pitchFamily="18" charset="0"/>
            </a:endParaRPr>
          </a:p>
          <a:p>
            <a:r>
              <a:rPr lang="en-US" sz="1600" b="1" dirty="0" smtClean="0">
                <a:latin typeface="Times New Roman" panose="02020603050405020304" pitchFamily="18" charset="0"/>
              </a:rPr>
              <a:t>Step </a:t>
            </a:r>
            <a:r>
              <a:rPr lang="en-US" sz="1600" b="1" dirty="0">
                <a:latin typeface="Times New Roman" panose="02020603050405020304" pitchFamily="18" charset="0"/>
              </a:rPr>
              <a:t>2. </a:t>
            </a:r>
            <a:r>
              <a:rPr lang="en-US" sz="1600" dirty="0">
                <a:latin typeface="Times New Roman" panose="02020603050405020304" pitchFamily="18" charset="0"/>
              </a:rPr>
              <a:t>	Click on the red “</a:t>
            </a:r>
            <a:r>
              <a:rPr lang="en-US" sz="1600" dirty="0" err="1">
                <a:latin typeface="Times New Roman" panose="02020603050405020304" pitchFamily="18" charset="0"/>
              </a:rPr>
              <a:t>i”icon</a:t>
            </a:r>
            <a:r>
              <a:rPr lang="en-US" sz="1600" dirty="0">
                <a:latin typeface="Times New Roman" panose="02020603050405020304" pitchFamily="18" charset="0"/>
              </a:rPr>
              <a:t>. Since this report is summarized by Sponsors, the Sponsor Fact Sheet will appear. This report may be quite lengthy, depending on the sponsor. 	</a:t>
            </a:r>
            <a:endParaRPr lang="en-US" sz="1600" dirty="0" smtClean="0">
              <a:latin typeface="Times New Roman" panose="02020603050405020304" pitchFamily="18" charset="0"/>
            </a:endParaRPr>
          </a:p>
          <a:p>
            <a:endParaRPr lang="en-US" sz="1600" dirty="0" smtClean="0">
              <a:latin typeface="Times New Roman" panose="02020603050405020304" pitchFamily="18" charset="0"/>
            </a:endParaRPr>
          </a:p>
          <a:p>
            <a:endParaRPr lang="en-US" sz="1600" dirty="0">
              <a:latin typeface="Times New Roman" panose="02020603050405020304" pitchFamily="18" charset="0"/>
            </a:endParaRPr>
          </a:p>
          <a:p>
            <a:endParaRPr lang="en-US" sz="1600" dirty="0" smtClean="0">
              <a:latin typeface="Times New Roman" panose="02020603050405020304" pitchFamily="18" charset="0"/>
            </a:endParaRPr>
          </a:p>
          <a:p>
            <a:endParaRPr lang="en-US" sz="1600" dirty="0">
              <a:latin typeface="Times New Roman" panose="02020603050405020304" pitchFamily="18" charset="0"/>
            </a:endParaRPr>
          </a:p>
          <a:p>
            <a:endParaRPr lang="en-US" sz="1600" dirty="0" smtClean="0">
              <a:latin typeface="Times New Roman" panose="02020603050405020304" pitchFamily="18" charset="0"/>
            </a:endParaRPr>
          </a:p>
          <a:p>
            <a:r>
              <a:rPr lang="en-US" sz="1600" b="1" i="1" dirty="0" smtClean="0">
                <a:latin typeface="Times New Roman" panose="02020603050405020304" pitchFamily="18" charset="0"/>
              </a:rPr>
              <a:t>Note</a:t>
            </a:r>
            <a:r>
              <a:rPr lang="en-US" sz="1600" i="1" dirty="0">
                <a:latin typeface="Times New Roman" panose="02020603050405020304" pitchFamily="18" charset="0"/>
              </a:rPr>
              <a:t>: All Fact Sheets are based on Faculty Participation. Thusly credit for research is allocated based on the home unit of the investigators – not where the grant </a:t>
            </a:r>
            <a:r>
              <a:rPr lang="en-US" sz="1600" i="1" dirty="0" smtClean="0">
                <a:latin typeface="Times New Roman" panose="02020603050405020304" pitchFamily="18" charset="0"/>
              </a:rPr>
              <a:t>is administered</a:t>
            </a:r>
            <a:r>
              <a:rPr lang="en-US" sz="1600" i="1" dirty="0">
                <a:latin typeface="Times New Roman" panose="02020603050405020304" pitchFamily="18" charset="0"/>
              </a:rPr>
              <a:t>, and is distributed to each college in proportion to the percentages identified on the University Approval Form (PIAF/AIAF). </a:t>
            </a:r>
            <a:endParaRPr lang="en-US" sz="1600" i="1" dirty="0" smtClean="0">
              <a:latin typeface="Times New Roman" panose="02020603050405020304" pitchFamily="18" charset="0"/>
            </a:endParaRPr>
          </a:p>
          <a:p>
            <a:endParaRPr lang="en-US" sz="1600" b="1" dirty="0">
              <a:latin typeface="Times New Roman" panose="02020603050405020304" pitchFamily="18" charset="0"/>
            </a:endParaRPr>
          </a:p>
          <a:p>
            <a:endParaRPr lang="en-US" sz="1600" b="1" dirty="0" smtClean="0">
              <a:latin typeface="Times New Roman" panose="02020603050405020304" pitchFamily="18" charset="0"/>
            </a:endParaRPr>
          </a:p>
          <a:p>
            <a:r>
              <a:rPr lang="en-US" sz="1600" dirty="0">
                <a:solidFill>
                  <a:srgbClr val="000000"/>
                </a:solidFill>
                <a:latin typeface="Times New Roman" panose="02020603050405020304" pitchFamily="18" charset="0"/>
              </a:rPr>
              <a:t>	</a:t>
            </a:r>
          </a:p>
        </p:txBody>
      </p:sp>
      <p:pic>
        <p:nvPicPr>
          <p:cNvPr id="5" name="Picture 4"/>
          <p:cNvPicPr>
            <a:picLocks noChangeAspect="1"/>
          </p:cNvPicPr>
          <p:nvPr/>
        </p:nvPicPr>
        <p:blipFill>
          <a:blip r:embed="rId2"/>
          <a:stretch>
            <a:fillRect/>
          </a:stretch>
        </p:blipFill>
        <p:spPr>
          <a:xfrm>
            <a:off x="7697755" y="2298470"/>
            <a:ext cx="3480318" cy="1886270"/>
          </a:xfrm>
          <a:prstGeom prst="rect">
            <a:avLst/>
          </a:prstGeom>
        </p:spPr>
      </p:pic>
    </p:spTree>
    <p:extLst>
      <p:ext uri="{BB962C8B-B14F-4D97-AF65-F5344CB8AC3E}">
        <p14:creationId xmlns:p14="http://schemas.microsoft.com/office/powerpoint/2010/main" val="1684248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7000"/>
                <a:hueMod val="92000"/>
                <a:satMod val="169000"/>
                <a:lumMod val="164000"/>
              </a:schemeClr>
            </a:gs>
            <a:gs pos="81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51510" y="1645083"/>
            <a:ext cx="5501484" cy="4209987"/>
          </a:xfrm>
          <a:prstGeom prst="rect">
            <a:avLst/>
          </a:prstGeom>
        </p:spPr>
      </p:pic>
      <p:sp>
        <p:nvSpPr>
          <p:cNvPr id="5" name="Rectangle 4"/>
          <p:cNvSpPr/>
          <p:nvPr/>
        </p:nvSpPr>
        <p:spPr>
          <a:xfrm>
            <a:off x="6370762" y="1000039"/>
            <a:ext cx="5262979" cy="461665"/>
          </a:xfrm>
          <a:prstGeom prst="rect">
            <a:avLst/>
          </a:prstGeom>
        </p:spPr>
        <p:txBody>
          <a:bodyPr wrap="none">
            <a:spAutoFit/>
          </a:bodyPr>
          <a:lstStyle/>
          <a:p>
            <a:r>
              <a:rPr lang="en-US" sz="2400" b="1" dirty="0">
                <a:effectLst>
                  <a:outerShdw blurRad="38100" dist="38100" dir="2700000" algn="tl">
                    <a:srgbClr val="000000">
                      <a:alpha val="43137"/>
                    </a:srgbClr>
                  </a:outerShdw>
                </a:effectLst>
                <a:latin typeface="Times New Roman" panose="02020603050405020304" pitchFamily="18" charset="0"/>
              </a:rPr>
              <a:t>Sample Sponsor Sheet (Screenshot 1) </a:t>
            </a:r>
            <a:r>
              <a:rPr lang="en-US" sz="2400" dirty="0">
                <a:effectLst>
                  <a:outerShdw blurRad="38100" dist="38100" dir="2700000" algn="tl">
                    <a:srgbClr val="000000">
                      <a:alpha val="43137"/>
                    </a:srgbClr>
                  </a:outerShdw>
                </a:effectLst>
                <a:latin typeface="Times New Roman" panose="02020603050405020304" pitchFamily="18" charset="0"/>
              </a:rPr>
              <a:t>	</a:t>
            </a:r>
          </a:p>
        </p:txBody>
      </p:sp>
      <p:sp>
        <p:nvSpPr>
          <p:cNvPr id="2" name="Rectangle 1"/>
          <p:cNvSpPr/>
          <p:nvPr/>
        </p:nvSpPr>
        <p:spPr>
          <a:xfrm>
            <a:off x="202163" y="419109"/>
            <a:ext cx="5312229" cy="6186309"/>
          </a:xfrm>
          <a:prstGeom prst="rect">
            <a:avLst/>
          </a:prstGeom>
        </p:spPr>
        <p:txBody>
          <a:bodyPr wrap="square">
            <a:spAutoFit/>
          </a:bodyPr>
          <a:lstStyle/>
          <a:p>
            <a:r>
              <a:rPr lang="en-US" b="1" dirty="0">
                <a:latin typeface="Times New Roman" panose="02020603050405020304" pitchFamily="18" charset="0"/>
              </a:rPr>
              <a:t>About Sponsor Fact Sheets:</a:t>
            </a:r>
            <a:r>
              <a:rPr lang="en-US" dirty="0">
                <a:latin typeface="Times New Roman" panose="02020603050405020304" pitchFamily="18" charset="0"/>
              </a:rPr>
              <a:t>	The first one or two sections in a sponsor fact sheet may differ depending on what activity is currently going on with the particular sponsor you are researching and whether or not it has non-financial documents associated with it. 	</a:t>
            </a:r>
          </a:p>
          <a:p>
            <a:endParaRPr lang="en-US" b="1" dirty="0" smtClean="0">
              <a:latin typeface="Times New Roman" panose="02020603050405020304" pitchFamily="18" charset="0"/>
            </a:endParaRPr>
          </a:p>
          <a:p>
            <a:endParaRPr lang="en-US" b="1" dirty="0" smtClean="0">
              <a:latin typeface="Times New Roman" panose="02020603050405020304" pitchFamily="18" charset="0"/>
            </a:endParaRPr>
          </a:p>
          <a:p>
            <a:endParaRPr lang="en-US" b="1" dirty="0">
              <a:latin typeface="Times New Roman" panose="02020603050405020304" pitchFamily="18" charset="0"/>
            </a:endParaRPr>
          </a:p>
          <a:p>
            <a:endParaRPr lang="en-US" b="1" dirty="0">
              <a:latin typeface="Times New Roman" panose="02020603050405020304" pitchFamily="18" charset="0"/>
            </a:endParaRPr>
          </a:p>
          <a:p>
            <a:r>
              <a:rPr lang="en-US" b="1" dirty="0">
                <a:latin typeface="Times New Roman" panose="02020603050405020304" pitchFamily="18" charset="0"/>
              </a:rPr>
              <a:t>Documents in Process: </a:t>
            </a:r>
            <a:r>
              <a:rPr lang="en-US" dirty="0">
                <a:latin typeface="Times New Roman" panose="02020603050405020304" pitchFamily="18" charset="0"/>
              </a:rPr>
              <a:t>	The first section will include any documents that are currently being processed, if applicable. If not applicable, the section will not appear. See Sample Sponsor Sheet (Screenshot 1). 	</a:t>
            </a:r>
          </a:p>
          <a:p>
            <a:endParaRPr lang="en-US" b="1" dirty="0" smtClean="0">
              <a:latin typeface="Times New Roman" panose="02020603050405020304" pitchFamily="18" charset="0"/>
            </a:endParaRPr>
          </a:p>
          <a:p>
            <a:endParaRPr lang="en-US" b="1" dirty="0" smtClean="0">
              <a:latin typeface="Times New Roman" panose="02020603050405020304" pitchFamily="18" charset="0"/>
            </a:endParaRPr>
          </a:p>
          <a:p>
            <a:endParaRPr lang="en-US" b="1" dirty="0">
              <a:latin typeface="Times New Roman" panose="02020603050405020304" pitchFamily="18" charset="0"/>
            </a:endParaRPr>
          </a:p>
          <a:p>
            <a:endParaRPr lang="en-US" b="1" dirty="0">
              <a:latin typeface="Times New Roman" panose="02020603050405020304" pitchFamily="18" charset="0"/>
            </a:endParaRPr>
          </a:p>
          <a:p>
            <a:r>
              <a:rPr lang="en-US" b="1" dirty="0">
                <a:latin typeface="Times New Roman" panose="02020603050405020304" pitchFamily="18" charset="0"/>
              </a:rPr>
              <a:t>Subcontract or Non-Financial Agreements: </a:t>
            </a:r>
            <a:r>
              <a:rPr lang="en-US" dirty="0">
                <a:latin typeface="Times New Roman" panose="02020603050405020304" pitchFamily="18" charset="0"/>
              </a:rPr>
              <a:t>	The next section that may be included shows all subcontract or non-financial agreement documents. Again, if there are no such documents applicable, the section will not appear. See Screenshot 1. </a:t>
            </a:r>
            <a:endParaRPr lang="en-US" dirty="0"/>
          </a:p>
        </p:txBody>
      </p:sp>
    </p:spTree>
    <p:extLst>
      <p:ext uri="{BB962C8B-B14F-4D97-AF65-F5344CB8AC3E}">
        <p14:creationId xmlns:p14="http://schemas.microsoft.com/office/powerpoint/2010/main" val="2889126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7000"/>
                <a:hueMod val="92000"/>
                <a:satMod val="169000"/>
                <a:lumMod val="164000"/>
              </a:schemeClr>
            </a:gs>
            <a:gs pos="8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03596" y="2022588"/>
            <a:ext cx="5696517" cy="2708034"/>
          </a:xfrm>
          <a:prstGeom prst="rect">
            <a:avLst/>
          </a:prstGeom>
        </p:spPr>
      </p:pic>
      <p:sp>
        <p:nvSpPr>
          <p:cNvPr id="2" name="Rectangle 1"/>
          <p:cNvSpPr/>
          <p:nvPr/>
        </p:nvSpPr>
        <p:spPr>
          <a:xfrm>
            <a:off x="6389261" y="1460138"/>
            <a:ext cx="5125186" cy="468077"/>
          </a:xfrm>
          <a:prstGeom prst="rect">
            <a:avLst/>
          </a:prstGeom>
        </p:spPr>
        <p:txBody>
          <a:bodyPr wrap="none">
            <a:spAutoFit/>
          </a:bodyPr>
          <a:lstStyle/>
          <a:p>
            <a:pPr>
              <a:lnSpc>
                <a:spcPct val="107000"/>
              </a:lnSpc>
            </a:pPr>
            <a:r>
              <a:rPr lang="en-US" sz="24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Sample Sponsor Sheet (Screenshot 2) </a:t>
            </a:r>
            <a:endParaRPr lang="en-US"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92832" y="379017"/>
            <a:ext cx="5377544" cy="5632311"/>
          </a:xfrm>
          <a:prstGeom prst="rect">
            <a:avLst/>
          </a:prstGeom>
        </p:spPr>
        <p:txBody>
          <a:bodyPr wrap="square">
            <a:spAutoFit/>
          </a:bodyPr>
          <a:lstStyle/>
          <a:p>
            <a:r>
              <a:rPr lang="en-US" b="1" dirty="0">
                <a:latin typeface="Times New Roman" panose="02020603050405020304" pitchFamily="18" charset="0"/>
              </a:rPr>
              <a:t>Fiscal Year Faculty Participation </a:t>
            </a:r>
            <a:r>
              <a:rPr lang="en-US" dirty="0">
                <a:latin typeface="Times New Roman" panose="02020603050405020304" pitchFamily="18" charset="0"/>
              </a:rPr>
              <a:t>	</a:t>
            </a:r>
            <a:endParaRPr lang="en-US" dirty="0" smtClean="0">
              <a:latin typeface="Times New Roman" panose="02020603050405020304" pitchFamily="18" charset="0"/>
            </a:endParaRPr>
          </a:p>
          <a:p>
            <a:endParaRPr lang="en-US" dirty="0">
              <a:latin typeface="Times New Roman" panose="02020603050405020304" pitchFamily="18" charset="0"/>
            </a:endParaRPr>
          </a:p>
          <a:p>
            <a:r>
              <a:rPr lang="en-US" dirty="0" smtClean="0">
                <a:latin typeface="Times New Roman" panose="02020603050405020304" pitchFamily="18" charset="0"/>
              </a:rPr>
              <a:t>This </a:t>
            </a:r>
            <a:r>
              <a:rPr lang="en-US" dirty="0">
                <a:latin typeface="Times New Roman" panose="02020603050405020304" pitchFamily="18" charset="0"/>
              </a:rPr>
              <a:t>section lists the totals for both proposals and awards associated with the particular sponsor by fiscal year. The number of years covered depends on the number of years specified in your personal profile. Values in blue are hyperlinks that will take you to the lists of individual proposals or awards. See Screenshot 2. 	</a:t>
            </a:r>
          </a:p>
          <a:p>
            <a:endParaRPr lang="en-US" b="1" dirty="0" smtClean="0">
              <a:latin typeface="Times New Roman" panose="02020603050405020304" pitchFamily="18" charset="0"/>
            </a:endParaRPr>
          </a:p>
          <a:p>
            <a:endParaRPr lang="en-US" b="1" dirty="0">
              <a:latin typeface="Times New Roman" panose="02020603050405020304" pitchFamily="18" charset="0"/>
            </a:endParaRPr>
          </a:p>
          <a:p>
            <a:r>
              <a:rPr lang="en-US" b="1" dirty="0" smtClean="0">
                <a:latin typeface="Times New Roman" panose="02020603050405020304" pitchFamily="18" charset="0"/>
              </a:rPr>
              <a:t>Faculty </a:t>
            </a:r>
            <a:r>
              <a:rPr lang="en-US" b="1" dirty="0">
                <a:latin typeface="Times New Roman" panose="02020603050405020304" pitchFamily="18" charset="0"/>
              </a:rPr>
              <a:t>Participation Faculty Awards </a:t>
            </a:r>
            <a:r>
              <a:rPr lang="en-US" dirty="0">
                <a:latin typeface="Times New Roman" panose="02020603050405020304" pitchFamily="18" charset="0"/>
              </a:rPr>
              <a:t>	</a:t>
            </a:r>
            <a:endParaRPr lang="en-US" dirty="0" smtClean="0">
              <a:latin typeface="Times New Roman" panose="02020603050405020304" pitchFamily="18" charset="0"/>
            </a:endParaRPr>
          </a:p>
          <a:p>
            <a:endParaRPr lang="en-US" dirty="0">
              <a:latin typeface="Times New Roman" panose="02020603050405020304" pitchFamily="18" charset="0"/>
            </a:endParaRPr>
          </a:p>
          <a:p>
            <a:r>
              <a:rPr lang="en-US" dirty="0" smtClean="0">
                <a:latin typeface="Times New Roman" panose="02020603050405020304" pitchFamily="18" charset="0"/>
              </a:rPr>
              <a:t>The </a:t>
            </a:r>
            <a:r>
              <a:rPr lang="en-US" dirty="0">
                <a:latin typeface="Times New Roman" panose="02020603050405020304" pitchFamily="18" charset="0"/>
              </a:rPr>
              <a:t>next section shows the total faculty awards for the number of fiscal years you defined on your profile page. Clicking on the award amounts will take you to a detailed list of awards. The red circle “</a:t>
            </a:r>
            <a:r>
              <a:rPr lang="en-US" dirty="0" err="1">
                <a:latin typeface="Times New Roman" panose="02020603050405020304" pitchFamily="18" charset="0"/>
              </a:rPr>
              <a:t>i</a:t>
            </a:r>
            <a:r>
              <a:rPr lang="en-US" dirty="0">
                <a:latin typeface="Times New Roman" panose="02020603050405020304" pitchFamily="18" charset="0"/>
              </a:rPr>
              <a:t>” icon to the left of the faculty member will link you directly to the Faculty Fact Sheet. See next section for more information about Faculty Fact Sheets. 	</a:t>
            </a:r>
          </a:p>
        </p:txBody>
      </p:sp>
    </p:spTree>
    <p:extLst>
      <p:ext uri="{BB962C8B-B14F-4D97-AF65-F5344CB8AC3E}">
        <p14:creationId xmlns:p14="http://schemas.microsoft.com/office/powerpoint/2010/main" val="1296602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7000"/>
                <a:hueMod val="92000"/>
                <a:satMod val="169000"/>
                <a:lumMod val="164000"/>
              </a:schemeClr>
            </a:gs>
            <a:gs pos="81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97119" y="3436195"/>
            <a:ext cx="6233289" cy="2970869"/>
          </a:xfrm>
          <a:prstGeom prst="rect">
            <a:avLst/>
          </a:prstGeom>
        </p:spPr>
      </p:pic>
      <p:sp>
        <p:nvSpPr>
          <p:cNvPr id="5" name="Rectangle 4"/>
          <p:cNvSpPr/>
          <p:nvPr/>
        </p:nvSpPr>
        <p:spPr>
          <a:xfrm>
            <a:off x="3524957" y="2824458"/>
            <a:ext cx="5262979" cy="461665"/>
          </a:xfrm>
          <a:prstGeom prst="rect">
            <a:avLst/>
          </a:prstGeom>
        </p:spPr>
        <p:txBody>
          <a:bodyPr wrap="none">
            <a:spAutoFit/>
          </a:bodyPr>
          <a:lstStyle/>
          <a:p>
            <a:r>
              <a:rPr lang="en-US" sz="2400" b="1" dirty="0">
                <a:effectLst>
                  <a:outerShdw blurRad="38100" dist="38100" dir="2700000" algn="tl">
                    <a:srgbClr val="000000">
                      <a:alpha val="43137"/>
                    </a:srgbClr>
                  </a:outerShdw>
                </a:effectLst>
                <a:latin typeface="Times New Roman" panose="02020603050405020304" pitchFamily="18" charset="0"/>
              </a:rPr>
              <a:t>Sample Sponsor Sheet (Screenshot 3) 	</a:t>
            </a:r>
          </a:p>
        </p:txBody>
      </p:sp>
      <p:sp>
        <p:nvSpPr>
          <p:cNvPr id="6" name="Rectangle 5"/>
          <p:cNvSpPr/>
          <p:nvPr/>
        </p:nvSpPr>
        <p:spPr>
          <a:xfrm>
            <a:off x="83975" y="1194844"/>
            <a:ext cx="10478278" cy="584775"/>
          </a:xfrm>
          <a:prstGeom prst="rect">
            <a:avLst/>
          </a:prstGeom>
        </p:spPr>
        <p:txBody>
          <a:bodyPr wrap="square">
            <a:spAutoFit/>
          </a:bodyPr>
          <a:lstStyle/>
          <a:p>
            <a:r>
              <a:rPr lang="en-US" sz="1600" dirty="0">
                <a:latin typeface="Times New Roman" panose="02020603050405020304" pitchFamily="18" charset="0"/>
              </a:rPr>
              <a:t>The last section shows the faculty awards grouped by home department for the number of fiscal years you designated on your profile page. Clicking on the award amounts will take you to a description of those particular records. </a:t>
            </a:r>
            <a:r>
              <a:rPr lang="en-US" sz="1600" dirty="0">
                <a:solidFill>
                  <a:srgbClr val="000000"/>
                </a:solidFill>
                <a:latin typeface="Times New Roman" panose="02020603050405020304" pitchFamily="18" charset="0"/>
              </a:rPr>
              <a:t>	</a:t>
            </a:r>
          </a:p>
        </p:txBody>
      </p:sp>
      <p:sp>
        <p:nvSpPr>
          <p:cNvPr id="7" name="Rectangle 6"/>
          <p:cNvSpPr/>
          <p:nvPr/>
        </p:nvSpPr>
        <p:spPr>
          <a:xfrm>
            <a:off x="83975" y="650763"/>
            <a:ext cx="5724644" cy="369332"/>
          </a:xfrm>
          <a:prstGeom prst="rect">
            <a:avLst/>
          </a:prstGeom>
        </p:spPr>
        <p:txBody>
          <a:bodyPr wrap="none">
            <a:spAutoFit/>
          </a:bodyPr>
          <a:lstStyle/>
          <a:p>
            <a:r>
              <a:rPr lang="en-US" b="1" dirty="0">
                <a:latin typeface="Times New Roman" panose="02020603050405020304" pitchFamily="18" charset="0"/>
              </a:rPr>
              <a:t>Faculty Participation In Home Department Awards </a:t>
            </a:r>
            <a:r>
              <a:rPr lang="en-US" dirty="0">
                <a:latin typeface="Times New Roman" panose="02020603050405020304" pitchFamily="18" charset="0"/>
              </a:rPr>
              <a:t>	</a:t>
            </a:r>
          </a:p>
        </p:txBody>
      </p:sp>
    </p:spTree>
    <p:extLst>
      <p:ext uri="{BB962C8B-B14F-4D97-AF65-F5344CB8AC3E}">
        <p14:creationId xmlns:p14="http://schemas.microsoft.com/office/powerpoint/2010/main" val="3709950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7000"/>
                <a:hueMod val="92000"/>
                <a:satMod val="169000"/>
                <a:lumMod val="164000"/>
              </a:schemeClr>
            </a:gs>
            <a:gs pos="77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Rectangle 3"/>
          <p:cNvSpPr/>
          <p:nvPr/>
        </p:nvSpPr>
        <p:spPr>
          <a:xfrm>
            <a:off x="4504273" y="295860"/>
            <a:ext cx="2954655" cy="461665"/>
          </a:xfrm>
          <a:prstGeom prst="rect">
            <a:avLst/>
          </a:prstGeom>
        </p:spPr>
        <p:txBody>
          <a:bodyPr wrap="none">
            <a:spAutoFit/>
          </a:bodyPr>
          <a:lstStyle/>
          <a:p>
            <a:r>
              <a:rPr lang="en-US" sz="2400" dirty="0">
                <a:effectLst>
                  <a:outerShdw blurRad="38100" dist="38100" dir="2700000" algn="tl">
                    <a:srgbClr val="000000">
                      <a:alpha val="43137"/>
                    </a:srgbClr>
                  </a:outerShdw>
                </a:effectLst>
                <a:latin typeface="Times New Roman" panose="02020603050405020304" pitchFamily="18" charset="0"/>
              </a:rPr>
              <a:t>Faculty Fact Sheets 	</a:t>
            </a:r>
          </a:p>
        </p:txBody>
      </p:sp>
      <p:sp>
        <p:nvSpPr>
          <p:cNvPr id="5" name="Rectangle 4"/>
          <p:cNvSpPr/>
          <p:nvPr/>
        </p:nvSpPr>
        <p:spPr>
          <a:xfrm>
            <a:off x="295469" y="1217919"/>
            <a:ext cx="4715069" cy="5016758"/>
          </a:xfrm>
          <a:prstGeom prst="rect">
            <a:avLst/>
          </a:prstGeom>
        </p:spPr>
        <p:txBody>
          <a:bodyPr wrap="square">
            <a:spAutoFit/>
          </a:bodyPr>
          <a:lstStyle/>
          <a:p>
            <a:r>
              <a:rPr lang="en-US" sz="1600" b="1" dirty="0">
                <a:latin typeface="Times New Roman" panose="02020603050405020304" pitchFamily="18" charset="0"/>
              </a:rPr>
              <a:t>About Faculty Fact </a:t>
            </a:r>
            <a:r>
              <a:rPr lang="en-US" sz="1600" b="1" dirty="0" smtClean="0">
                <a:latin typeface="Times New Roman" panose="02020603050405020304" pitchFamily="18" charset="0"/>
              </a:rPr>
              <a:t>Sheets:</a:t>
            </a:r>
          </a:p>
          <a:p>
            <a:r>
              <a:rPr lang="en-US" sz="1600" dirty="0" smtClean="0">
                <a:latin typeface="Times New Roman" panose="02020603050405020304" pitchFamily="18" charset="0"/>
              </a:rPr>
              <a:t>We </a:t>
            </a:r>
            <a:r>
              <a:rPr lang="en-US" sz="1600" dirty="0">
                <a:latin typeface="Times New Roman" panose="02020603050405020304" pitchFamily="18" charset="0"/>
              </a:rPr>
              <a:t>saw in the last section that you can link to Faculty Fact sheets for each faculty member listed. This section will detail the layout of Faculty Fact Sheets. Note that the layout and method of accessing is similar to Sponsor Fact Sheets and contains similar types of information, but grouped according to the specific faculty member instead of by Sponsor. 	</a:t>
            </a:r>
            <a:endParaRPr lang="en-US" sz="1600" dirty="0" smtClean="0">
              <a:latin typeface="Times New Roman" panose="02020603050405020304" pitchFamily="18" charset="0"/>
            </a:endParaRPr>
          </a:p>
          <a:p>
            <a:endParaRPr lang="en-US" sz="1600" dirty="0">
              <a:latin typeface="Times New Roman" panose="02020603050405020304" pitchFamily="18" charset="0"/>
            </a:endParaRPr>
          </a:p>
          <a:p>
            <a:endParaRPr lang="en-US" sz="1600" dirty="0" smtClean="0">
              <a:latin typeface="Times New Roman" panose="02020603050405020304" pitchFamily="18" charset="0"/>
            </a:endParaRPr>
          </a:p>
          <a:p>
            <a:endParaRPr lang="en-US" sz="1600" dirty="0">
              <a:latin typeface="Times New Roman" panose="02020603050405020304" pitchFamily="18" charset="0"/>
            </a:endParaRPr>
          </a:p>
          <a:p>
            <a:endParaRPr lang="en-US" sz="1600" dirty="0" smtClean="0">
              <a:latin typeface="Times New Roman" panose="02020603050405020304" pitchFamily="18" charset="0"/>
            </a:endParaRPr>
          </a:p>
          <a:p>
            <a:endParaRPr lang="en-US" sz="1600" dirty="0">
              <a:latin typeface="Times New Roman" panose="02020603050405020304" pitchFamily="18" charset="0"/>
            </a:endParaRPr>
          </a:p>
          <a:p>
            <a:r>
              <a:rPr lang="en-US" sz="1600" b="1" dirty="0">
                <a:latin typeface="Times New Roman" panose="02020603050405020304" pitchFamily="18" charset="0"/>
              </a:rPr>
              <a:t>Faculty Fact Sheet Data </a:t>
            </a:r>
            <a:r>
              <a:rPr lang="en-US" sz="1600" b="1" dirty="0" smtClean="0">
                <a:latin typeface="Times New Roman" panose="02020603050405020304" pitchFamily="18" charset="0"/>
              </a:rPr>
              <a:t>Groupings:</a:t>
            </a:r>
          </a:p>
          <a:p>
            <a:r>
              <a:rPr lang="en-US" sz="1600" dirty="0" smtClean="0">
                <a:latin typeface="Times New Roman" panose="02020603050405020304" pitchFamily="18" charset="0"/>
              </a:rPr>
              <a:t>The </a:t>
            </a:r>
            <a:r>
              <a:rPr lang="en-US" sz="1600" dirty="0">
                <a:latin typeface="Times New Roman" panose="02020603050405020304" pitchFamily="18" charset="0"/>
              </a:rPr>
              <a:t>Faculty Fact Sheet shows Fiscal Year Faculty Participation, Faculty Participation Sponsor Awards, and Faculty Participation grouped by Processing Department. Information shown will be based on the timeline specified in your personal user preferences. 	</a:t>
            </a:r>
          </a:p>
        </p:txBody>
      </p:sp>
      <p:pic>
        <p:nvPicPr>
          <p:cNvPr id="6" name="Picture 5"/>
          <p:cNvPicPr>
            <a:picLocks noChangeAspect="1"/>
          </p:cNvPicPr>
          <p:nvPr/>
        </p:nvPicPr>
        <p:blipFill>
          <a:blip r:embed="rId2"/>
          <a:stretch>
            <a:fillRect/>
          </a:stretch>
        </p:blipFill>
        <p:spPr>
          <a:xfrm>
            <a:off x="5546322" y="1241694"/>
            <a:ext cx="6314671" cy="4969209"/>
          </a:xfrm>
          <a:prstGeom prst="rect">
            <a:avLst/>
          </a:prstGeom>
        </p:spPr>
      </p:pic>
    </p:spTree>
    <p:extLst>
      <p:ext uri="{BB962C8B-B14F-4D97-AF65-F5344CB8AC3E}">
        <p14:creationId xmlns:p14="http://schemas.microsoft.com/office/powerpoint/2010/main" val="130885999"/>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
  <TotalTime>490</TotalTime>
  <Words>1952</Words>
  <Application>Microsoft Office PowerPoint</Application>
  <PresentationFormat>Widescreen</PresentationFormat>
  <Paragraphs>223</Paragraphs>
  <Slides>27</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6" baseType="lpstr">
      <vt:lpstr>Adobe Devanagari</vt:lpstr>
      <vt:lpstr>Calibri</vt:lpstr>
      <vt:lpstr>Century Gothic</vt:lpstr>
      <vt:lpstr>Franklin Gothic Book</vt:lpstr>
      <vt:lpstr>Times New Roman</vt:lpstr>
      <vt:lpstr>Wingdings</vt:lpstr>
      <vt:lpstr>Wingdings 3</vt:lpstr>
      <vt:lpstr>Slice</vt:lpstr>
      <vt:lpstr>Adobe 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Penn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Tocimak IV, Michael Edward</dc:creator>
  <cp:lastModifiedBy>Tocimak IV, Michael Edward</cp:lastModifiedBy>
  <cp:revision>33</cp:revision>
  <dcterms:created xsi:type="dcterms:W3CDTF">2018-06-06T18:38:00Z</dcterms:created>
  <dcterms:modified xsi:type="dcterms:W3CDTF">2019-05-01T16:56:13Z</dcterms:modified>
</cp:coreProperties>
</file>